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41"/>
  </p:notesMasterIdLst>
  <p:sldIdLst>
    <p:sldId id="256" r:id="rId3"/>
    <p:sldId id="257" r:id="rId4"/>
    <p:sldId id="258" r:id="rId5"/>
    <p:sldId id="275" r:id="rId6"/>
    <p:sldId id="259" r:id="rId7"/>
    <p:sldId id="276" r:id="rId8"/>
    <p:sldId id="263" r:id="rId9"/>
    <p:sldId id="260" r:id="rId10"/>
    <p:sldId id="277" r:id="rId11"/>
    <p:sldId id="279" r:id="rId12"/>
    <p:sldId id="265" r:id="rId13"/>
    <p:sldId id="278" r:id="rId14"/>
    <p:sldId id="280" r:id="rId15"/>
    <p:sldId id="281" r:id="rId16"/>
    <p:sldId id="282" r:id="rId17"/>
    <p:sldId id="283" r:id="rId18"/>
    <p:sldId id="284" r:id="rId19"/>
    <p:sldId id="285" r:id="rId20"/>
    <p:sldId id="286" r:id="rId21"/>
    <p:sldId id="287" r:id="rId22"/>
    <p:sldId id="288" r:id="rId23"/>
    <p:sldId id="289" r:id="rId24"/>
    <p:sldId id="290" r:id="rId25"/>
    <p:sldId id="267" r:id="rId26"/>
    <p:sldId id="268" r:id="rId27"/>
    <p:sldId id="292" r:id="rId28"/>
    <p:sldId id="291" r:id="rId29"/>
    <p:sldId id="269" r:id="rId30"/>
    <p:sldId id="293" r:id="rId31"/>
    <p:sldId id="295" r:id="rId32"/>
    <p:sldId id="296" r:id="rId33"/>
    <p:sldId id="298" r:id="rId34"/>
    <p:sldId id="266" r:id="rId35"/>
    <p:sldId id="274" r:id="rId36"/>
    <p:sldId id="273" r:id="rId37"/>
    <p:sldId id="271" r:id="rId38"/>
    <p:sldId id="264" r:id="rId39"/>
    <p:sldId id="27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b="1" i="0" u="none" strike="noStrike" baseline="0">
                <a:solidFill>
                  <a:srgbClr val="000000"/>
                </a:solidFill>
                <a:latin typeface="Arial"/>
                <a:ea typeface="Arial"/>
                <a:cs typeface="Arial"/>
              </a:defRPr>
            </a:pPr>
            <a:r>
              <a:rPr lang="en-US"/>
              <a:t>Top Recipients</a:t>
            </a:r>
          </a:p>
        </c:rich>
      </c:tx>
      <c:layout>
        <c:manualLayout>
          <c:xMode val="edge"/>
          <c:yMode val="edge"/>
          <c:x val="0.44241863342103971"/>
          <c:y val="3.2994964748280786E-2"/>
        </c:manualLayout>
      </c:layout>
      <c:overlay val="0"/>
      <c:spPr>
        <a:noFill/>
        <a:ln w="25400">
          <a:noFill/>
        </a:ln>
      </c:spPr>
    </c:title>
    <c:autoTitleDeleted val="0"/>
    <c:plotArea>
      <c:layout>
        <c:manualLayout>
          <c:layoutTarget val="inner"/>
          <c:xMode val="edge"/>
          <c:yMode val="edge"/>
          <c:x val="3.5508653875441359E-2"/>
          <c:y val="0.17512712058702881"/>
          <c:w val="0.95105610785303762"/>
          <c:h val="0.68274196286827171"/>
        </c:manualLayout>
      </c:layout>
      <c:barChart>
        <c:barDir val="col"/>
        <c:grouping val="clustered"/>
        <c:varyColors val="1"/>
        <c:ser>
          <c:idx val="0"/>
          <c:order val="0"/>
          <c:tx>
            <c:v>CALIFORNIA STATE UNIVERSITY, STANISLAUS</c:v>
          </c:tx>
          <c:spPr>
            <a:solidFill>
              <a:srgbClr val="9999FF"/>
            </a:solidFill>
            <a:ln w="12700">
              <a:solidFill>
                <a:srgbClr val="000000"/>
              </a:solidFill>
              <a:prstDash val="solid"/>
            </a:ln>
          </c:spPr>
          <c:invertIfNegative val="0"/>
          <c:dPt>
            <c:idx val="0"/>
            <c:invertIfNegative val="0"/>
            <c:bubble3D val="0"/>
            <c:spPr>
              <a:solidFill>
                <a:srgbClr val="6E2145"/>
              </a:solidFill>
              <a:ln w="25400">
                <a:noFill/>
              </a:ln>
            </c:spPr>
          </c:dPt>
          <c:dPt>
            <c:idx val="1"/>
            <c:invertIfNegative val="0"/>
            <c:bubble3D val="0"/>
            <c:spPr>
              <a:solidFill>
                <a:srgbClr val="597D3B"/>
              </a:solidFill>
              <a:ln w="25400">
                <a:noFill/>
              </a:ln>
            </c:spPr>
          </c:dPt>
          <c:dPt>
            <c:idx val="2"/>
            <c:invertIfNegative val="0"/>
            <c:bubble3D val="0"/>
            <c:spPr>
              <a:solidFill>
                <a:srgbClr val="C76725"/>
              </a:solidFill>
              <a:ln w="25400">
                <a:noFill/>
              </a:ln>
            </c:spPr>
          </c:dPt>
          <c:dPt>
            <c:idx val="3"/>
            <c:invertIfNegative val="0"/>
            <c:bubble3D val="0"/>
            <c:spPr>
              <a:solidFill>
                <a:srgbClr val="003144"/>
              </a:solidFill>
              <a:ln w="25400">
                <a:noFill/>
              </a:ln>
            </c:spPr>
          </c:dPt>
          <c:dPt>
            <c:idx val="4"/>
            <c:invertIfNegative val="0"/>
            <c:bubble3D val="0"/>
            <c:spPr>
              <a:solidFill>
                <a:srgbClr val="A33B2E"/>
              </a:solidFill>
              <a:ln w="25400">
                <a:noFill/>
              </a:ln>
            </c:spPr>
          </c:dPt>
          <c:cat>
            <c:strLit>
              <c:ptCount val="5"/>
              <c:pt idx="0">
                <c:v>CALIFORNIA STATE UNIVERSITY, STANISLAUS</c:v>
              </c:pt>
              <c:pt idx="1">
                <c:v>WESTERN GOVERNORS UNIVERSITY</c:v>
              </c:pt>
              <c:pt idx="2">
                <c:v>CALIFORNIA STATE UNIVERSITY - SACRAMENTO</c:v>
              </c:pt>
              <c:pt idx="3">
                <c:v>CSU STANISLAUS</c:v>
              </c:pt>
              <c:pt idx="4">
                <c:v>CALIFORNIA STATE UNIVERSITY STANISLAUS</c:v>
              </c:pt>
            </c:strLit>
          </c:cat>
          <c:val>
            <c:numLit>
              <c:formatCode>General</c:formatCode>
              <c:ptCount val="5"/>
              <c:pt idx="0">
                <c:v>18</c:v>
              </c:pt>
              <c:pt idx="1">
                <c:v>8</c:v>
              </c:pt>
              <c:pt idx="2">
                <c:v>7</c:v>
              </c:pt>
              <c:pt idx="3">
                <c:v>7</c:v>
              </c:pt>
              <c:pt idx="4">
                <c:v>6</c:v>
              </c:pt>
            </c:numLit>
          </c:val>
        </c:ser>
        <c:dLbls>
          <c:showLegendKey val="0"/>
          <c:showVal val="0"/>
          <c:showCatName val="0"/>
          <c:showSerName val="0"/>
          <c:showPercent val="0"/>
          <c:showBubbleSize val="0"/>
        </c:dLbls>
        <c:gapWidth val="150"/>
        <c:axId val="55149312"/>
        <c:axId val="55150848"/>
      </c:barChart>
      <c:catAx>
        <c:axId val="55149312"/>
        <c:scaling>
          <c:orientation val="minMax"/>
        </c:scaling>
        <c:delete val="0"/>
        <c:axPos val="b"/>
        <c:numFmt formatCode="General" sourceLinked="1"/>
        <c:majorTickMark val="out"/>
        <c:minorTickMark val="none"/>
        <c:tickLblPos val="low"/>
        <c:spPr>
          <a:ln w="12700">
            <a:solidFill>
              <a:srgbClr val="000000"/>
            </a:solidFill>
            <a:prstDash val="solid"/>
          </a:ln>
        </c:spPr>
        <c:txPr>
          <a:bodyPr rot="0" vert="horz"/>
          <a:lstStyle/>
          <a:p>
            <a:pPr>
              <a:defRPr sz="825" b="0" i="0" u="none" strike="noStrike" baseline="0">
                <a:solidFill>
                  <a:srgbClr val="000000"/>
                </a:solidFill>
                <a:latin typeface="Arial"/>
                <a:ea typeface="Arial"/>
                <a:cs typeface="Arial"/>
              </a:defRPr>
            </a:pPr>
            <a:endParaRPr lang="en-US"/>
          </a:p>
        </c:txPr>
        <c:crossAx val="55150848"/>
        <c:crosses val="autoZero"/>
        <c:auto val="1"/>
        <c:lblAlgn val="ctr"/>
        <c:lblOffset val="100"/>
        <c:tickLblSkip val="1"/>
        <c:tickMarkSkip val="1"/>
        <c:noMultiLvlLbl val="0"/>
      </c:catAx>
      <c:valAx>
        <c:axId val="55150848"/>
        <c:scaling>
          <c:orientation val="minMax"/>
        </c:scaling>
        <c:delete val="0"/>
        <c:axPos val="l"/>
        <c:majorGridlines>
          <c:spPr>
            <a:ln w="12700">
              <a:solidFill>
                <a:srgbClr val="DDDDDD"/>
              </a:solidFill>
              <a:prstDash val="solid"/>
            </a:ln>
          </c:spPr>
        </c:majorGridlines>
        <c:numFmt formatCode="General" sourceLinked="1"/>
        <c:majorTickMark val="out"/>
        <c:minorTickMark val="none"/>
        <c:tickLblPos val="low"/>
        <c:spPr>
          <a:ln w="12700">
            <a:solidFill>
              <a:srgbClr val="000000"/>
            </a:solidFill>
            <a:prstDash val="solid"/>
          </a:ln>
        </c:spPr>
        <c:txPr>
          <a:bodyPr rot="0" vert="horz"/>
          <a:lstStyle/>
          <a:p>
            <a:pPr>
              <a:defRPr sz="825" b="0" i="0" u="none" strike="noStrike" baseline="0">
                <a:solidFill>
                  <a:srgbClr val="000000"/>
                </a:solidFill>
                <a:latin typeface="Arial"/>
                <a:ea typeface="Arial"/>
                <a:cs typeface="Arial"/>
              </a:defRPr>
            </a:pPr>
            <a:endParaRPr lang="en-US"/>
          </a:p>
        </c:txPr>
        <c:crossAx val="55149312"/>
        <c:crosses val="autoZero"/>
        <c:crossBetween val="between"/>
      </c:valAx>
      <c:spPr>
        <a:noFill/>
        <a:ln w="25400">
          <a:noFill/>
        </a:ln>
      </c:spPr>
    </c:plotArea>
    <c:plotVisOnly val="1"/>
    <c:dispBlanksAs val="gap"/>
    <c:showDLblsOverMax val="0"/>
  </c:chart>
  <c:spPr>
    <a:noFill/>
    <a:ln w="12700">
      <a:solidFill>
        <a:srgbClr val="DDDDDD"/>
      </a:solidFill>
      <a:prstDash val="solid"/>
    </a:ln>
  </c:spPr>
  <c:txPr>
    <a:bodyPr/>
    <a:lstStyle/>
    <a:p>
      <a:pPr>
        <a:defRPr sz="1875" b="0" i="0" u="none" strike="noStrike" baseline="0">
          <a:solidFill>
            <a:srgbClr val="000000"/>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E3BF1-979D-42B4-85DB-3929454EB40F}" type="doc">
      <dgm:prSet loTypeId="urn:microsoft.com/office/officeart/2005/8/layout/arrow2" loCatId="process" qsTypeId="urn:microsoft.com/office/officeart/2005/8/quickstyle/simple1" qsCatId="simple" csTypeId="urn:microsoft.com/office/officeart/2005/8/colors/accent1_2" csCatId="accent1" phldr="1"/>
      <dgm:spPr/>
    </dgm:pt>
    <dgm:pt modelId="{4F4CA3E9-BA47-486F-AB2D-DEAE5840E7CB}">
      <dgm:prSet phldrT="[Text]"/>
      <dgm:spPr/>
      <dgm:t>
        <a:bodyPr/>
        <a:lstStyle/>
        <a:p>
          <a:r>
            <a:rPr lang="en-US" b="1" dirty="0" smtClean="0">
              <a:solidFill>
                <a:schemeClr val="bg1"/>
              </a:solidFill>
            </a:rPr>
            <a:t>Successful course completion &amp; Successful completion of basic skills preparation</a:t>
          </a:r>
          <a:endParaRPr lang="en-US" b="1" dirty="0">
            <a:solidFill>
              <a:schemeClr val="bg1"/>
            </a:solidFill>
          </a:endParaRPr>
        </a:p>
      </dgm:t>
    </dgm:pt>
    <dgm:pt modelId="{B8F17A5C-0638-42DF-8933-13DD1D88FEC7}" type="parTrans" cxnId="{9A08F62E-7CA3-457C-ACD5-4F672EF61CC4}">
      <dgm:prSet/>
      <dgm:spPr/>
      <dgm:t>
        <a:bodyPr/>
        <a:lstStyle/>
        <a:p>
          <a:endParaRPr lang="en-US"/>
        </a:p>
      </dgm:t>
    </dgm:pt>
    <dgm:pt modelId="{F8849CA9-83CC-40DC-986F-226A26F4DC9F}" type="sibTrans" cxnId="{9A08F62E-7CA3-457C-ACD5-4F672EF61CC4}">
      <dgm:prSet/>
      <dgm:spPr/>
      <dgm:t>
        <a:bodyPr/>
        <a:lstStyle/>
        <a:p>
          <a:endParaRPr lang="en-US"/>
        </a:p>
      </dgm:t>
    </dgm:pt>
    <dgm:pt modelId="{DFEEA2BA-894B-4166-A421-650B0DDBBCE8}">
      <dgm:prSet phldrT="[Text]"/>
      <dgm:spPr/>
      <dgm:t>
        <a:bodyPr/>
        <a:lstStyle/>
        <a:p>
          <a:r>
            <a:rPr lang="en-US" b="1" dirty="0" smtClean="0">
              <a:solidFill>
                <a:schemeClr val="bg1"/>
              </a:solidFill>
            </a:rPr>
            <a:t>Successful completion of first collegiate level mathematics course</a:t>
          </a:r>
          <a:endParaRPr lang="en-US" b="1" dirty="0">
            <a:solidFill>
              <a:schemeClr val="bg1"/>
            </a:solidFill>
          </a:endParaRPr>
        </a:p>
      </dgm:t>
    </dgm:pt>
    <dgm:pt modelId="{A8C01E67-5EBC-4A88-97F8-5648C70738B7}" type="parTrans" cxnId="{441FB621-6B46-42FD-A7C7-AD8EA3B1E173}">
      <dgm:prSet/>
      <dgm:spPr/>
      <dgm:t>
        <a:bodyPr/>
        <a:lstStyle/>
        <a:p>
          <a:endParaRPr lang="en-US"/>
        </a:p>
      </dgm:t>
    </dgm:pt>
    <dgm:pt modelId="{A512D2EB-96FD-476D-BAE4-AB9680E71441}" type="sibTrans" cxnId="{441FB621-6B46-42FD-A7C7-AD8EA3B1E173}">
      <dgm:prSet/>
      <dgm:spPr/>
      <dgm:t>
        <a:bodyPr/>
        <a:lstStyle/>
        <a:p>
          <a:endParaRPr lang="en-US"/>
        </a:p>
      </dgm:t>
    </dgm:pt>
    <dgm:pt modelId="{FDADAEA3-DC12-4DF6-B8C5-CD9FD0007ACD}">
      <dgm:prSet phldrT="[Text]"/>
      <dgm:spPr/>
      <dgm:t>
        <a:bodyPr/>
        <a:lstStyle/>
        <a:p>
          <a:r>
            <a:rPr lang="en-US" b="1" dirty="0" smtClean="0">
              <a:solidFill>
                <a:schemeClr val="bg1"/>
              </a:solidFill>
            </a:rPr>
            <a:t>Successful completion of first 15 semester units</a:t>
          </a:r>
          <a:endParaRPr lang="en-US" b="1" dirty="0">
            <a:solidFill>
              <a:schemeClr val="bg1"/>
            </a:solidFill>
          </a:endParaRPr>
        </a:p>
      </dgm:t>
    </dgm:pt>
    <dgm:pt modelId="{C22FD3E5-E433-4334-AE7F-453C7D54DF71}" type="parTrans" cxnId="{EFEE1CDD-7B60-474D-BF38-0090E68F8EE1}">
      <dgm:prSet/>
      <dgm:spPr/>
      <dgm:t>
        <a:bodyPr/>
        <a:lstStyle/>
        <a:p>
          <a:endParaRPr lang="en-US"/>
        </a:p>
      </dgm:t>
    </dgm:pt>
    <dgm:pt modelId="{11835BBF-92EA-4C6F-9BA1-524D4AC22375}" type="sibTrans" cxnId="{EFEE1CDD-7B60-474D-BF38-0090E68F8EE1}">
      <dgm:prSet/>
      <dgm:spPr/>
      <dgm:t>
        <a:bodyPr/>
        <a:lstStyle/>
        <a:p>
          <a:endParaRPr lang="en-US"/>
        </a:p>
      </dgm:t>
    </dgm:pt>
    <dgm:pt modelId="{0CC04B21-BE8D-4119-ACB8-770FA754CFA3}">
      <dgm:prSet phldrT="[Text]"/>
      <dgm:spPr/>
      <dgm:t>
        <a:bodyPr/>
        <a:lstStyle/>
        <a:p>
          <a:r>
            <a:rPr lang="en-US" b="1" dirty="0" smtClean="0">
              <a:solidFill>
                <a:schemeClr val="bg1"/>
              </a:solidFill>
            </a:rPr>
            <a:t>Successful completion of first 30 semester units</a:t>
          </a:r>
          <a:endParaRPr lang="en-US" b="1" dirty="0">
            <a:solidFill>
              <a:schemeClr val="bg1"/>
            </a:solidFill>
          </a:endParaRPr>
        </a:p>
      </dgm:t>
    </dgm:pt>
    <dgm:pt modelId="{66EB2766-EC3B-423D-84FF-9F58A1CEEEAF}" type="parTrans" cxnId="{9E9612CE-818C-41B3-9676-678A7E134202}">
      <dgm:prSet/>
      <dgm:spPr/>
      <dgm:t>
        <a:bodyPr/>
        <a:lstStyle/>
        <a:p>
          <a:endParaRPr lang="en-US"/>
        </a:p>
      </dgm:t>
    </dgm:pt>
    <dgm:pt modelId="{78D38AE0-A402-4ACD-BE7A-1EFAE4D550CF}" type="sibTrans" cxnId="{9E9612CE-818C-41B3-9676-678A7E134202}">
      <dgm:prSet/>
      <dgm:spPr/>
      <dgm:t>
        <a:bodyPr/>
        <a:lstStyle/>
        <a:p>
          <a:endParaRPr lang="en-US"/>
        </a:p>
      </dgm:t>
    </dgm:pt>
    <dgm:pt modelId="{6FDC71F8-4EB7-4985-B3EF-A97930DE163F}">
      <dgm:prSet phldrT="[Text]"/>
      <dgm:spPr/>
      <dgm:t>
        <a:bodyPr/>
        <a:lstStyle/>
        <a:p>
          <a:r>
            <a:rPr lang="en-US" b="1" dirty="0" smtClean="0">
              <a:solidFill>
                <a:schemeClr val="bg1"/>
              </a:solidFill>
            </a:rPr>
            <a:t>Certificate, Degree, and/or Transfer</a:t>
          </a:r>
          <a:endParaRPr lang="en-US" b="1" dirty="0">
            <a:solidFill>
              <a:schemeClr val="bg1"/>
            </a:solidFill>
          </a:endParaRPr>
        </a:p>
      </dgm:t>
    </dgm:pt>
    <dgm:pt modelId="{8B53A195-A56B-46C6-B745-31A81194B9D9}" type="parTrans" cxnId="{81C81C9D-D5BB-4A64-A20E-D95125900211}">
      <dgm:prSet/>
      <dgm:spPr/>
      <dgm:t>
        <a:bodyPr/>
        <a:lstStyle/>
        <a:p>
          <a:endParaRPr lang="en-US"/>
        </a:p>
      </dgm:t>
    </dgm:pt>
    <dgm:pt modelId="{11248D96-B2A3-4C4D-A34D-C6ECA60F44D5}" type="sibTrans" cxnId="{81C81C9D-D5BB-4A64-A20E-D95125900211}">
      <dgm:prSet/>
      <dgm:spPr/>
      <dgm:t>
        <a:bodyPr/>
        <a:lstStyle/>
        <a:p>
          <a:endParaRPr lang="en-US"/>
        </a:p>
      </dgm:t>
    </dgm:pt>
    <dgm:pt modelId="{98706C93-9F73-41ED-A1FD-940BA6E4E862}" type="pres">
      <dgm:prSet presAssocID="{319E3BF1-979D-42B4-85DB-3929454EB40F}" presName="arrowDiagram" presStyleCnt="0">
        <dgm:presLayoutVars>
          <dgm:chMax val="5"/>
          <dgm:dir/>
          <dgm:resizeHandles val="exact"/>
        </dgm:presLayoutVars>
      </dgm:prSet>
      <dgm:spPr/>
    </dgm:pt>
    <dgm:pt modelId="{8CD67964-B0BA-41AD-882D-EC16BDFFC35A}" type="pres">
      <dgm:prSet presAssocID="{319E3BF1-979D-42B4-85DB-3929454EB40F}" presName="arrow" presStyleLbl="bgShp" presStyleIdx="0" presStyleCnt="1" custScaleX="117188"/>
      <dgm:spPr/>
    </dgm:pt>
    <dgm:pt modelId="{DF69906B-BCD1-404A-8FBD-64F30A2634F1}" type="pres">
      <dgm:prSet presAssocID="{319E3BF1-979D-42B4-85DB-3929454EB40F}" presName="arrowDiagram5" presStyleCnt="0"/>
      <dgm:spPr/>
    </dgm:pt>
    <dgm:pt modelId="{AF68A789-879C-4BB1-BF4F-C5FF73B0FF55}" type="pres">
      <dgm:prSet presAssocID="{4F4CA3E9-BA47-486F-AB2D-DEAE5840E7CB}" presName="bullet5a" presStyleLbl="node1" presStyleIdx="0" presStyleCnt="5"/>
      <dgm:spPr/>
    </dgm:pt>
    <dgm:pt modelId="{1F5BE158-2289-4B25-A2A4-0757D1C8C2FF}" type="pres">
      <dgm:prSet presAssocID="{4F4CA3E9-BA47-486F-AB2D-DEAE5840E7CB}" presName="textBox5a" presStyleLbl="revTx" presStyleIdx="0" presStyleCnt="5">
        <dgm:presLayoutVars>
          <dgm:bulletEnabled val="1"/>
        </dgm:presLayoutVars>
      </dgm:prSet>
      <dgm:spPr/>
      <dgm:t>
        <a:bodyPr/>
        <a:lstStyle/>
        <a:p>
          <a:endParaRPr lang="en-US"/>
        </a:p>
      </dgm:t>
    </dgm:pt>
    <dgm:pt modelId="{C4E18270-D687-4091-AE2E-FB86EBC5F92D}" type="pres">
      <dgm:prSet presAssocID="{DFEEA2BA-894B-4166-A421-650B0DDBBCE8}" presName="bullet5b" presStyleLbl="node1" presStyleIdx="1" presStyleCnt="5"/>
      <dgm:spPr/>
    </dgm:pt>
    <dgm:pt modelId="{64126789-0CA6-4731-994B-45B3BF5F4B7D}" type="pres">
      <dgm:prSet presAssocID="{DFEEA2BA-894B-4166-A421-650B0DDBBCE8}" presName="textBox5b" presStyleLbl="revTx" presStyleIdx="1" presStyleCnt="5">
        <dgm:presLayoutVars>
          <dgm:bulletEnabled val="1"/>
        </dgm:presLayoutVars>
      </dgm:prSet>
      <dgm:spPr/>
      <dgm:t>
        <a:bodyPr/>
        <a:lstStyle/>
        <a:p>
          <a:endParaRPr lang="en-US"/>
        </a:p>
      </dgm:t>
    </dgm:pt>
    <dgm:pt modelId="{2472C7A7-2E0E-4C7E-B2D2-4990C95E31A1}" type="pres">
      <dgm:prSet presAssocID="{FDADAEA3-DC12-4DF6-B8C5-CD9FD0007ACD}" presName="bullet5c" presStyleLbl="node1" presStyleIdx="2" presStyleCnt="5"/>
      <dgm:spPr/>
    </dgm:pt>
    <dgm:pt modelId="{8821B68A-E036-4D7C-8339-6E7B5491C517}" type="pres">
      <dgm:prSet presAssocID="{FDADAEA3-DC12-4DF6-B8C5-CD9FD0007ACD}" presName="textBox5c" presStyleLbl="revTx" presStyleIdx="2" presStyleCnt="5">
        <dgm:presLayoutVars>
          <dgm:bulletEnabled val="1"/>
        </dgm:presLayoutVars>
      </dgm:prSet>
      <dgm:spPr/>
      <dgm:t>
        <a:bodyPr/>
        <a:lstStyle/>
        <a:p>
          <a:endParaRPr lang="en-US"/>
        </a:p>
      </dgm:t>
    </dgm:pt>
    <dgm:pt modelId="{0B076DA7-D4CE-4599-A24B-C6CD3F68E3E0}" type="pres">
      <dgm:prSet presAssocID="{0CC04B21-BE8D-4119-ACB8-770FA754CFA3}" presName="bullet5d" presStyleLbl="node1" presStyleIdx="3" presStyleCnt="5"/>
      <dgm:spPr/>
    </dgm:pt>
    <dgm:pt modelId="{9153402F-91EB-4403-BB72-3D97E473D4BB}" type="pres">
      <dgm:prSet presAssocID="{0CC04B21-BE8D-4119-ACB8-770FA754CFA3}" presName="textBox5d" presStyleLbl="revTx" presStyleIdx="3" presStyleCnt="5">
        <dgm:presLayoutVars>
          <dgm:bulletEnabled val="1"/>
        </dgm:presLayoutVars>
      </dgm:prSet>
      <dgm:spPr/>
      <dgm:t>
        <a:bodyPr/>
        <a:lstStyle/>
        <a:p>
          <a:endParaRPr lang="en-US"/>
        </a:p>
      </dgm:t>
    </dgm:pt>
    <dgm:pt modelId="{D42B386D-CF36-4673-AC0E-002402B7F115}" type="pres">
      <dgm:prSet presAssocID="{6FDC71F8-4EB7-4985-B3EF-A97930DE163F}" presName="bullet5e" presStyleLbl="node1" presStyleIdx="4" presStyleCnt="5"/>
      <dgm:spPr/>
    </dgm:pt>
    <dgm:pt modelId="{6C02A56B-5CC2-457D-9472-6A3134E5DFE4}" type="pres">
      <dgm:prSet presAssocID="{6FDC71F8-4EB7-4985-B3EF-A97930DE163F}" presName="textBox5e" presStyleLbl="revTx" presStyleIdx="4" presStyleCnt="5">
        <dgm:presLayoutVars>
          <dgm:bulletEnabled val="1"/>
        </dgm:presLayoutVars>
      </dgm:prSet>
      <dgm:spPr/>
      <dgm:t>
        <a:bodyPr/>
        <a:lstStyle/>
        <a:p>
          <a:endParaRPr lang="en-US"/>
        </a:p>
      </dgm:t>
    </dgm:pt>
  </dgm:ptLst>
  <dgm:cxnLst>
    <dgm:cxn modelId="{B217F36A-6840-4784-9932-D78BD72E7BBE}" type="presOf" srcId="{0CC04B21-BE8D-4119-ACB8-770FA754CFA3}" destId="{9153402F-91EB-4403-BB72-3D97E473D4BB}" srcOrd="0" destOrd="0" presId="urn:microsoft.com/office/officeart/2005/8/layout/arrow2"/>
    <dgm:cxn modelId="{F2C07E8B-2FF1-4E9C-BDD5-AAFA4C4A941E}" type="presOf" srcId="{6FDC71F8-4EB7-4985-B3EF-A97930DE163F}" destId="{6C02A56B-5CC2-457D-9472-6A3134E5DFE4}" srcOrd="0" destOrd="0" presId="urn:microsoft.com/office/officeart/2005/8/layout/arrow2"/>
    <dgm:cxn modelId="{2014DDF4-8237-4AF0-B2E6-9936835D659B}" type="presOf" srcId="{319E3BF1-979D-42B4-85DB-3929454EB40F}" destId="{98706C93-9F73-41ED-A1FD-940BA6E4E862}" srcOrd="0" destOrd="0" presId="urn:microsoft.com/office/officeart/2005/8/layout/arrow2"/>
    <dgm:cxn modelId="{C9DE3C55-113F-4CE3-888B-D75EABB5270C}" type="presOf" srcId="{4F4CA3E9-BA47-486F-AB2D-DEAE5840E7CB}" destId="{1F5BE158-2289-4B25-A2A4-0757D1C8C2FF}" srcOrd="0" destOrd="0" presId="urn:microsoft.com/office/officeart/2005/8/layout/arrow2"/>
    <dgm:cxn modelId="{9E9612CE-818C-41B3-9676-678A7E134202}" srcId="{319E3BF1-979D-42B4-85DB-3929454EB40F}" destId="{0CC04B21-BE8D-4119-ACB8-770FA754CFA3}" srcOrd="3" destOrd="0" parTransId="{66EB2766-EC3B-423D-84FF-9F58A1CEEEAF}" sibTransId="{78D38AE0-A402-4ACD-BE7A-1EFAE4D550CF}"/>
    <dgm:cxn modelId="{EFEE1CDD-7B60-474D-BF38-0090E68F8EE1}" srcId="{319E3BF1-979D-42B4-85DB-3929454EB40F}" destId="{FDADAEA3-DC12-4DF6-B8C5-CD9FD0007ACD}" srcOrd="2" destOrd="0" parTransId="{C22FD3E5-E433-4334-AE7F-453C7D54DF71}" sibTransId="{11835BBF-92EA-4C6F-9BA1-524D4AC22375}"/>
    <dgm:cxn modelId="{441FB621-6B46-42FD-A7C7-AD8EA3B1E173}" srcId="{319E3BF1-979D-42B4-85DB-3929454EB40F}" destId="{DFEEA2BA-894B-4166-A421-650B0DDBBCE8}" srcOrd="1" destOrd="0" parTransId="{A8C01E67-5EBC-4A88-97F8-5648C70738B7}" sibTransId="{A512D2EB-96FD-476D-BAE4-AB9680E71441}"/>
    <dgm:cxn modelId="{9A08F62E-7CA3-457C-ACD5-4F672EF61CC4}" srcId="{319E3BF1-979D-42B4-85DB-3929454EB40F}" destId="{4F4CA3E9-BA47-486F-AB2D-DEAE5840E7CB}" srcOrd="0" destOrd="0" parTransId="{B8F17A5C-0638-42DF-8933-13DD1D88FEC7}" sibTransId="{F8849CA9-83CC-40DC-986F-226A26F4DC9F}"/>
    <dgm:cxn modelId="{05357969-3508-4A6B-8D18-E9F0EC514993}" type="presOf" srcId="{DFEEA2BA-894B-4166-A421-650B0DDBBCE8}" destId="{64126789-0CA6-4731-994B-45B3BF5F4B7D}" srcOrd="0" destOrd="0" presId="urn:microsoft.com/office/officeart/2005/8/layout/arrow2"/>
    <dgm:cxn modelId="{D4EC9667-E302-4E1F-B896-5A5F630D0F3B}" type="presOf" srcId="{FDADAEA3-DC12-4DF6-B8C5-CD9FD0007ACD}" destId="{8821B68A-E036-4D7C-8339-6E7B5491C517}" srcOrd="0" destOrd="0" presId="urn:microsoft.com/office/officeart/2005/8/layout/arrow2"/>
    <dgm:cxn modelId="{81C81C9D-D5BB-4A64-A20E-D95125900211}" srcId="{319E3BF1-979D-42B4-85DB-3929454EB40F}" destId="{6FDC71F8-4EB7-4985-B3EF-A97930DE163F}" srcOrd="4" destOrd="0" parTransId="{8B53A195-A56B-46C6-B745-31A81194B9D9}" sibTransId="{11248D96-B2A3-4C4D-A34D-C6ECA60F44D5}"/>
    <dgm:cxn modelId="{7A3995B0-C519-419A-A5E4-32305D22DF4A}" type="presParOf" srcId="{98706C93-9F73-41ED-A1FD-940BA6E4E862}" destId="{8CD67964-B0BA-41AD-882D-EC16BDFFC35A}" srcOrd="0" destOrd="0" presId="urn:microsoft.com/office/officeart/2005/8/layout/arrow2"/>
    <dgm:cxn modelId="{87487BFF-3089-4B86-9BD8-2FCC63AED408}" type="presParOf" srcId="{98706C93-9F73-41ED-A1FD-940BA6E4E862}" destId="{DF69906B-BCD1-404A-8FBD-64F30A2634F1}" srcOrd="1" destOrd="0" presId="urn:microsoft.com/office/officeart/2005/8/layout/arrow2"/>
    <dgm:cxn modelId="{4416793A-90F4-4D88-8820-66018CA4C7BA}" type="presParOf" srcId="{DF69906B-BCD1-404A-8FBD-64F30A2634F1}" destId="{AF68A789-879C-4BB1-BF4F-C5FF73B0FF55}" srcOrd="0" destOrd="0" presId="urn:microsoft.com/office/officeart/2005/8/layout/arrow2"/>
    <dgm:cxn modelId="{5C05BDBD-C1D3-44D0-9A70-5E06E8C1EF7F}" type="presParOf" srcId="{DF69906B-BCD1-404A-8FBD-64F30A2634F1}" destId="{1F5BE158-2289-4B25-A2A4-0757D1C8C2FF}" srcOrd="1" destOrd="0" presId="urn:microsoft.com/office/officeart/2005/8/layout/arrow2"/>
    <dgm:cxn modelId="{ACE05F7C-A4DA-46D8-877C-32FCE8C7FE88}" type="presParOf" srcId="{DF69906B-BCD1-404A-8FBD-64F30A2634F1}" destId="{C4E18270-D687-4091-AE2E-FB86EBC5F92D}" srcOrd="2" destOrd="0" presId="urn:microsoft.com/office/officeart/2005/8/layout/arrow2"/>
    <dgm:cxn modelId="{F118F154-63DF-43B1-92E1-583A0C25BAE8}" type="presParOf" srcId="{DF69906B-BCD1-404A-8FBD-64F30A2634F1}" destId="{64126789-0CA6-4731-994B-45B3BF5F4B7D}" srcOrd="3" destOrd="0" presId="urn:microsoft.com/office/officeart/2005/8/layout/arrow2"/>
    <dgm:cxn modelId="{F7354DEB-2943-4B1A-8151-8CCDE9230991}" type="presParOf" srcId="{DF69906B-BCD1-404A-8FBD-64F30A2634F1}" destId="{2472C7A7-2E0E-4C7E-B2D2-4990C95E31A1}" srcOrd="4" destOrd="0" presId="urn:microsoft.com/office/officeart/2005/8/layout/arrow2"/>
    <dgm:cxn modelId="{1EA8B290-F054-4663-BFF3-BF0BD39A276A}" type="presParOf" srcId="{DF69906B-BCD1-404A-8FBD-64F30A2634F1}" destId="{8821B68A-E036-4D7C-8339-6E7B5491C517}" srcOrd="5" destOrd="0" presId="urn:microsoft.com/office/officeart/2005/8/layout/arrow2"/>
    <dgm:cxn modelId="{88E7CCE7-BEAE-449A-B669-B70A589AC2AE}" type="presParOf" srcId="{DF69906B-BCD1-404A-8FBD-64F30A2634F1}" destId="{0B076DA7-D4CE-4599-A24B-C6CD3F68E3E0}" srcOrd="6" destOrd="0" presId="urn:microsoft.com/office/officeart/2005/8/layout/arrow2"/>
    <dgm:cxn modelId="{023B5A9A-6D35-4976-9E6F-19510A578DC6}" type="presParOf" srcId="{DF69906B-BCD1-404A-8FBD-64F30A2634F1}" destId="{9153402F-91EB-4403-BB72-3D97E473D4BB}" srcOrd="7" destOrd="0" presId="urn:microsoft.com/office/officeart/2005/8/layout/arrow2"/>
    <dgm:cxn modelId="{23F9B1B4-817C-489F-9650-35D9C349D2F2}" type="presParOf" srcId="{DF69906B-BCD1-404A-8FBD-64F30A2634F1}" destId="{D42B386D-CF36-4673-AC0E-002402B7F115}" srcOrd="8" destOrd="0" presId="urn:microsoft.com/office/officeart/2005/8/layout/arrow2"/>
    <dgm:cxn modelId="{DE871A7F-3071-49F4-B313-B3DBC0803155}" type="presParOf" srcId="{DF69906B-BCD1-404A-8FBD-64F30A2634F1}" destId="{6C02A56B-5CC2-457D-9472-6A3134E5DFE4}"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67964-B0BA-41AD-882D-EC16BDFFC35A}">
      <dsp:nvSpPr>
        <dsp:cNvPr id="0" name=""/>
        <dsp:cNvSpPr/>
      </dsp:nvSpPr>
      <dsp:spPr>
        <a:xfrm>
          <a:off x="76183" y="0"/>
          <a:ext cx="7620032" cy="4064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8A789-879C-4BB1-BF4F-C5FF73B0FF55}">
      <dsp:nvSpPr>
        <dsp:cNvPr id="0" name=""/>
        <dsp:cNvSpPr/>
      </dsp:nvSpPr>
      <dsp:spPr>
        <a:xfrm>
          <a:off x="1275486" y="3021990"/>
          <a:ext cx="149555" cy="14955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5BE158-2289-4B25-A2A4-0757D1C8C2FF}">
      <dsp:nvSpPr>
        <dsp:cNvPr id="0" name=""/>
        <dsp:cNvSpPr/>
      </dsp:nvSpPr>
      <dsp:spPr>
        <a:xfrm>
          <a:off x="1350264" y="3096768"/>
          <a:ext cx="851814" cy="96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0" rIns="0" bIns="0" numCol="1" spcCol="1270" anchor="t" anchorCtr="0">
          <a:noAutofit/>
        </a:bodyPr>
        <a:lstStyle/>
        <a:p>
          <a:pPr lvl="0" algn="l" defTabSz="355600">
            <a:lnSpc>
              <a:spcPct val="90000"/>
            </a:lnSpc>
            <a:spcBef>
              <a:spcPct val="0"/>
            </a:spcBef>
            <a:spcAft>
              <a:spcPct val="35000"/>
            </a:spcAft>
          </a:pPr>
          <a:r>
            <a:rPr lang="en-US" sz="800" b="1" kern="1200" dirty="0" smtClean="0">
              <a:solidFill>
                <a:schemeClr val="bg1"/>
              </a:solidFill>
            </a:rPr>
            <a:t>Successful course completion &amp; Successful completion of basic skills preparation</a:t>
          </a:r>
          <a:endParaRPr lang="en-US" sz="800" b="1" kern="1200" dirty="0">
            <a:solidFill>
              <a:schemeClr val="bg1"/>
            </a:solidFill>
          </a:endParaRPr>
        </a:p>
      </dsp:txBody>
      <dsp:txXfrm>
        <a:off x="1350264" y="3096768"/>
        <a:ext cx="851814" cy="967232"/>
      </dsp:txXfrm>
    </dsp:sp>
    <dsp:sp modelId="{C4E18270-D687-4091-AE2E-FB86EBC5F92D}">
      <dsp:nvSpPr>
        <dsp:cNvPr id="0" name=""/>
        <dsp:cNvSpPr/>
      </dsp:nvSpPr>
      <dsp:spPr>
        <a:xfrm>
          <a:off x="2085035" y="2244140"/>
          <a:ext cx="234086" cy="23408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126789-0CA6-4731-994B-45B3BF5F4B7D}">
      <dsp:nvSpPr>
        <dsp:cNvPr id="0" name=""/>
        <dsp:cNvSpPr/>
      </dsp:nvSpPr>
      <dsp:spPr>
        <a:xfrm>
          <a:off x="2202078" y="2361183"/>
          <a:ext cx="1079398" cy="170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38" tIns="0" rIns="0" bIns="0" numCol="1" spcCol="1270" anchor="t" anchorCtr="0">
          <a:noAutofit/>
        </a:bodyPr>
        <a:lstStyle/>
        <a:p>
          <a:pPr lvl="0" algn="l" defTabSz="355600">
            <a:lnSpc>
              <a:spcPct val="90000"/>
            </a:lnSpc>
            <a:spcBef>
              <a:spcPct val="0"/>
            </a:spcBef>
            <a:spcAft>
              <a:spcPct val="35000"/>
            </a:spcAft>
          </a:pPr>
          <a:r>
            <a:rPr lang="en-US" sz="800" b="1" kern="1200" dirty="0" smtClean="0">
              <a:solidFill>
                <a:schemeClr val="bg1"/>
              </a:solidFill>
            </a:rPr>
            <a:t>Successful completion of first collegiate level mathematics course</a:t>
          </a:r>
          <a:endParaRPr lang="en-US" sz="800" b="1" kern="1200" dirty="0">
            <a:solidFill>
              <a:schemeClr val="bg1"/>
            </a:solidFill>
          </a:endParaRPr>
        </a:p>
      </dsp:txBody>
      <dsp:txXfrm>
        <a:off x="2202078" y="2361183"/>
        <a:ext cx="1079398" cy="1702816"/>
      </dsp:txXfrm>
    </dsp:sp>
    <dsp:sp modelId="{2472C7A7-2E0E-4C7E-B2D2-4990C95E31A1}">
      <dsp:nvSpPr>
        <dsp:cNvPr id="0" name=""/>
        <dsp:cNvSpPr/>
      </dsp:nvSpPr>
      <dsp:spPr>
        <a:xfrm>
          <a:off x="3125419" y="1623974"/>
          <a:ext cx="312115" cy="31211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21B68A-E036-4D7C-8339-6E7B5491C517}">
      <dsp:nvSpPr>
        <dsp:cNvPr id="0" name=""/>
        <dsp:cNvSpPr/>
      </dsp:nvSpPr>
      <dsp:spPr>
        <a:xfrm>
          <a:off x="3281476" y="1780031"/>
          <a:ext cx="1254963" cy="228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83" tIns="0" rIns="0" bIns="0" numCol="1" spcCol="1270" anchor="t" anchorCtr="0">
          <a:noAutofit/>
        </a:bodyPr>
        <a:lstStyle/>
        <a:p>
          <a:pPr lvl="0" algn="l" defTabSz="355600">
            <a:lnSpc>
              <a:spcPct val="90000"/>
            </a:lnSpc>
            <a:spcBef>
              <a:spcPct val="0"/>
            </a:spcBef>
            <a:spcAft>
              <a:spcPct val="35000"/>
            </a:spcAft>
          </a:pPr>
          <a:r>
            <a:rPr lang="en-US" sz="800" b="1" kern="1200" dirty="0" smtClean="0">
              <a:solidFill>
                <a:schemeClr val="bg1"/>
              </a:solidFill>
            </a:rPr>
            <a:t>Successful completion of first 15 semester units</a:t>
          </a:r>
          <a:endParaRPr lang="en-US" sz="800" b="1" kern="1200" dirty="0">
            <a:solidFill>
              <a:schemeClr val="bg1"/>
            </a:solidFill>
          </a:endParaRPr>
        </a:p>
      </dsp:txBody>
      <dsp:txXfrm>
        <a:off x="3281476" y="1780031"/>
        <a:ext cx="1254963" cy="2283968"/>
      </dsp:txXfrm>
    </dsp:sp>
    <dsp:sp modelId="{0B076DA7-D4CE-4599-A24B-C6CD3F68E3E0}">
      <dsp:nvSpPr>
        <dsp:cNvPr id="0" name=""/>
        <dsp:cNvSpPr/>
      </dsp:nvSpPr>
      <dsp:spPr>
        <a:xfrm>
          <a:off x="4334865" y="1139545"/>
          <a:ext cx="403148" cy="4031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3402F-91EB-4403-BB72-3D97E473D4BB}">
      <dsp:nvSpPr>
        <dsp:cNvPr id="0" name=""/>
        <dsp:cNvSpPr/>
      </dsp:nvSpPr>
      <dsp:spPr>
        <a:xfrm>
          <a:off x="4536440" y="1341119"/>
          <a:ext cx="1300480" cy="27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620" tIns="0" rIns="0" bIns="0" numCol="1" spcCol="1270" anchor="t" anchorCtr="0">
          <a:noAutofit/>
        </a:bodyPr>
        <a:lstStyle/>
        <a:p>
          <a:pPr lvl="0" algn="l" defTabSz="355600">
            <a:lnSpc>
              <a:spcPct val="90000"/>
            </a:lnSpc>
            <a:spcBef>
              <a:spcPct val="0"/>
            </a:spcBef>
            <a:spcAft>
              <a:spcPct val="35000"/>
            </a:spcAft>
          </a:pPr>
          <a:r>
            <a:rPr lang="en-US" sz="800" b="1" kern="1200" dirty="0" smtClean="0">
              <a:solidFill>
                <a:schemeClr val="bg1"/>
              </a:solidFill>
            </a:rPr>
            <a:t>Successful completion of first 30 semester units</a:t>
          </a:r>
          <a:endParaRPr lang="en-US" sz="800" b="1" kern="1200" dirty="0">
            <a:solidFill>
              <a:schemeClr val="bg1"/>
            </a:solidFill>
          </a:endParaRPr>
        </a:p>
      </dsp:txBody>
      <dsp:txXfrm>
        <a:off x="4536440" y="1341119"/>
        <a:ext cx="1300480" cy="2722880"/>
      </dsp:txXfrm>
    </dsp:sp>
    <dsp:sp modelId="{D42B386D-CF36-4673-AC0E-002402B7F115}">
      <dsp:nvSpPr>
        <dsp:cNvPr id="0" name=""/>
        <dsp:cNvSpPr/>
      </dsp:nvSpPr>
      <dsp:spPr>
        <a:xfrm>
          <a:off x="5580075" y="816051"/>
          <a:ext cx="513689" cy="51368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2A56B-5CC2-457D-9472-6A3134E5DFE4}">
      <dsp:nvSpPr>
        <dsp:cNvPr id="0" name=""/>
        <dsp:cNvSpPr/>
      </dsp:nvSpPr>
      <dsp:spPr>
        <a:xfrm>
          <a:off x="5836920" y="1072895"/>
          <a:ext cx="1300480" cy="2991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193" tIns="0" rIns="0" bIns="0" numCol="1" spcCol="1270" anchor="t" anchorCtr="0">
          <a:noAutofit/>
        </a:bodyPr>
        <a:lstStyle/>
        <a:p>
          <a:pPr lvl="0" algn="l" defTabSz="355600">
            <a:lnSpc>
              <a:spcPct val="90000"/>
            </a:lnSpc>
            <a:spcBef>
              <a:spcPct val="0"/>
            </a:spcBef>
            <a:spcAft>
              <a:spcPct val="35000"/>
            </a:spcAft>
          </a:pPr>
          <a:r>
            <a:rPr lang="en-US" sz="800" b="1" kern="1200" dirty="0" smtClean="0">
              <a:solidFill>
                <a:schemeClr val="bg1"/>
              </a:solidFill>
            </a:rPr>
            <a:t>Certificate, Degree, and/or Transfer</a:t>
          </a:r>
          <a:endParaRPr lang="en-US" sz="800" b="1" kern="1200" dirty="0">
            <a:solidFill>
              <a:schemeClr val="bg1"/>
            </a:solidFill>
          </a:endParaRPr>
        </a:p>
      </dsp:txBody>
      <dsp:txXfrm>
        <a:off x="5836920" y="1072895"/>
        <a:ext cx="1300480" cy="299110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502BA-359A-415F-AF3A-02A3E00F9D39}" type="datetimeFigureOut">
              <a:rPr lang="en-US" smtClean="0"/>
              <a:t>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6D4A96-4103-45BF-B326-270EC85D2F36}" type="slidenum">
              <a:rPr lang="en-US" smtClean="0"/>
              <a:t>‹#›</a:t>
            </a:fld>
            <a:endParaRPr lang="en-US"/>
          </a:p>
        </p:txBody>
      </p:sp>
    </p:spTree>
    <p:extLst>
      <p:ext uri="{BB962C8B-B14F-4D97-AF65-F5344CB8AC3E}">
        <p14:creationId xmlns:p14="http://schemas.microsoft.com/office/powerpoint/2010/main" val="253694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Premise of</a:t>
            </a:r>
            <a:r>
              <a:rPr lang="en-US" baseline="0" dirty="0" smtClean="0"/>
              <a:t> </a:t>
            </a:r>
            <a:r>
              <a:rPr lang="en-US" dirty="0" smtClean="0"/>
              <a:t>SB 1456</a:t>
            </a:r>
          </a:p>
          <a:p>
            <a:endParaRPr lang="en-US" baseline="0" dirty="0" smtClean="0"/>
          </a:p>
          <a:p>
            <a:r>
              <a:rPr lang="en-US" b="1" dirty="0" smtClean="0"/>
              <a:t>Student Responsibilities:</a:t>
            </a:r>
            <a:r>
              <a:rPr lang="en-US" baseline="0" dirty="0" smtClean="0"/>
              <a:t>  </a:t>
            </a:r>
            <a:r>
              <a:rPr lang="en-US" dirty="0" smtClean="0"/>
              <a:t>All students shall be required to: identify an education and career goal; diligently engage in course activities and complete assigned coursework; and complete courses and maintain progress toward an education goal and completing a course of study. </a:t>
            </a:r>
          </a:p>
          <a:p>
            <a:endParaRPr lang="en-US" dirty="0" smtClean="0"/>
          </a:p>
          <a:p>
            <a:r>
              <a:rPr lang="en-US" b="1" dirty="0" smtClean="0"/>
              <a:t>College’s Responsibilities:  </a:t>
            </a:r>
            <a:r>
              <a:rPr lang="en-US" dirty="0" smtClean="0"/>
              <a:t>By Spring 2015, initial</a:t>
            </a:r>
            <a:r>
              <a:rPr lang="en-US" baseline="0" dirty="0" smtClean="0"/>
              <a:t> implementation of core services for 1</a:t>
            </a:r>
            <a:r>
              <a:rPr lang="en-US" baseline="30000" dirty="0" smtClean="0"/>
              <a:t>st</a:t>
            </a:r>
            <a:r>
              <a:rPr lang="en-US" baseline="0" dirty="0" smtClean="0"/>
              <a:t>-time students</a:t>
            </a:r>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4966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29</a:t>
            </a:fld>
            <a:endParaRPr lang="en-US"/>
          </a:p>
        </p:txBody>
      </p:sp>
    </p:spTree>
    <p:extLst>
      <p:ext uri="{BB962C8B-B14F-4D97-AF65-F5344CB8AC3E}">
        <p14:creationId xmlns:p14="http://schemas.microsoft.com/office/powerpoint/2010/main" val="82284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Formula</a:t>
            </a:r>
            <a:r>
              <a:rPr lang="en-US" baseline="0" dirty="0" smtClean="0"/>
              <a:t> in place </a:t>
            </a:r>
            <a:r>
              <a:rPr lang="en-US" dirty="0" smtClean="0"/>
              <a:t>prior to implemented of Categorical Flexibility 2009-10</a:t>
            </a:r>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31</a:t>
            </a:fld>
            <a:endParaRPr lang="en-US"/>
          </a:p>
        </p:txBody>
      </p:sp>
    </p:spTree>
    <p:extLst>
      <p:ext uri="{BB962C8B-B14F-4D97-AF65-F5344CB8AC3E}">
        <p14:creationId xmlns:p14="http://schemas.microsoft.com/office/powerpoint/2010/main" val="2874006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578070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574B1-9468-4233-848C-D57F409374F3}" type="slidenum">
              <a:rPr lang="en-US" smtClean="0"/>
              <a:t>35</a:t>
            </a:fld>
            <a:endParaRPr lang="en-US"/>
          </a:p>
        </p:txBody>
      </p:sp>
    </p:spTree>
    <p:extLst>
      <p:ext uri="{BB962C8B-B14F-4D97-AF65-F5344CB8AC3E}">
        <p14:creationId xmlns:p14="http://schemas.microsoft.com/office/powerpoint/2010/main" val="165120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55521</a:t>
            </a:r>
          </a:p>
          <a:p>
            <a:pPr marL="168244" indent="-168244">
              <a:buFont typeface="Arial" pitchFamily="34" charset="0"/>
              <a:buChar char="•"/>
            </a:pPr>
            <a:r>
              <a:rPr lang="en-US" dirty="0" smtClean="0"/>
              <a:t>Academic expectations and standards</a:t>
            </a:r>
          </a:p>
          <a:p>
            <a:pPr marL="168244" indent="-168244">
              <a:buFont typeface="Arial" pitchFamily="34" charset="0"/>
              <a:buChar char="•"/>
            </a:pPr>
            <a:r>
              <a:rPr lang="en-US" dirty="0" smtClean="0"/>
              <a:t>Requirements to maintain</a:t>
            </a:r>
            <a:r>
              <a:rPr lang="en-US" baseline="0" dirty="0" smtClean="0"/>
              <a:t> priority registration and BOG Fee Waiver eligibility</a:t>
            </a:r>
          </a:p>
          <a:p>
            <a:pPr marL="168244" indent="-168244">
              <a:buFont typeface="Arial" pitchFamily="34" charset="0"/>
              <a:buChar char="•"/>
            </a:pPr>
            <a:r>
              <a:rPr lang="en-US" baseline="0" dirty="0" smtClean="0"/>
              <a:t>Process to challenge prerequisites and co-requisites</a:t>
            </a:r>
          </a:p>
          <a:p>
            <a:pPr marL="168244" indent="-168244">
              <a:buFont typeface="Arial" pitchFamily="34" charset="0"/>
              <a:buChar char="•"/>
            </a:pPr>
            <a:r>
              <a:rPr lang="en-US" baseline="0" dirty="0" smtClean="0"/>
              <a:t>Academic calendar</a:t>
            </a:r>
          </a:p>
          <a:p>
            <a:pPr marL="168244" indent="-168244">
              <a:buFont typeface="Arial" pitchFamily="34" charset="0"/>
              <a:buChar char="•"/>
            </a:pPr>
            <a:r>
              <a:rPr lang="en-US" baseline="0" dirty="0" smtClean="0"/>
              <a:t>Fees</a:t>
            </a:r>
          </a:p>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4966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 code section 78213</a:t>
            </a:r>
            <a:endParaRPr lang="en-US" baseline="0" dirty="0" smtClean="0"/>
          </a:p>
          <a:p>
            <a:r>
              <a:rPr lang="en-US" dirty="0" smtClean="0"/>
              <a:t>Does not require a test</a:t>
            </a:r>
          </a:p>
          <a:p>
            <a:r>
              <a:rPr lang="en-US" dirty="0" smtClean="0"/>
              <a:t>If using a test:</a:t>
            </a:r>
          </a:p>
          <a:p>
            <a:pPr marL="168244" indent="-168244">
              <a:buFont typeface="Arial" pitchFamily="34" charset="0"/>
              <a:buChar char="•"/>
            </a:pPr>
            <a:r>
              <a:rPr lang="en-US" dirty="0" smtClean="0"/>
              <a:t>Must be validated and approved by CCCCO</a:t>
            </a:r>
          </a:p>
          <a:p>
            <a:pPr marL="168244" indent="-168244">
              <a:buFont typeface="Arial" pitchFamily="34" charset="0"/>
              <a:buChar char="•"/>
            </a:pPr>
            <a:r>
              <a:rPr lang="en-US" dirty="0" smtClean="0"/>
              <a:t>Must use multiple</a:t>
            </a:r>
            <a:r>
              <a:rPr lang="en-US" baseline="0" dirty="0" smtClean="0"/>
              <a:t> measures</a:t>
            </a:r>
          </a:p>
          <a:p>
            <a:pPr marL="168244" indent="-168244">
              <a:buFont typeface="Arial" pitchFamily="34" charset="0"/>
              <a:buChar char="•"/>
            </a:pPr>
            <a:r>
              <a:rPr lang="en-US" baseline="0" dirty="0" smtClean="0"/>
              <a:t>Must use common assessment</a:t>
            </a:r>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4966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for priority enrollment.</a:t>
            </a:r>
          </a:p>
          <a:p>
            <a:endParaRPr lang="en-US" dirty="0" smtClean="0"/>
          </a:p>
          <a:p>
            <a:r>
              <a:rPr lang="en-US" dirty="0" smtClean="0"/>
              <a:t>Abbreviated SEP when comprehensive plan isn’t appropriate.</a:t>
            </a:r>
          </a:p>
          <a:p>
            <a:pPr marL="168244" indent="-168244">
              <a:buFont typeface="Arial" pitchFamily="34" charset="0"/>
              <a:buChar char="•"/>
            </a:pPr>
            <a:r>
              <a:rPr lang="en-US" dirty="0" smtClean="0"/>
              <a:t>Exploratory or short-term program</a:t>
            </a:r>
            <a:endParaRPr lang="en-US" baseline="0" dirty="0" smtClean="0"/>
          </a:p>
          <a:p>
            <a:r>
              <a:rPr lang="en-US" baseline="0" dirty="0" smtClean="0"/>
              <a:t>Comprehensive SEP linked to Course of Study</a:t>
            </a:r>
          </a:p>
          <a:p>
            <a:pPr marL="168244" indent="-168244">
              <a:buFont typeface="Arial" pitchFamily="34" charset="0"/>
              <a:buChar char="•"/>
            </a:pPr>
            <a:r>
              <a:rPr lang="en-US" baseline="0" dirty="0" smtClean="0"/>
              <a:t>Required after 15 semester units or prior to completing 3</a:t>
            </a:r>
            <a:r>
              <a:rPr lang="en-US" baseline="30000" dirty="0" smtClean="0"/>
              <a:t>rd</a:t>
            </a:r>
            <a:r>
              <a:rPr lang="en-US" baseline="0" dirty="0" smtClean="0"/>
              <a:t> semester</a:t>
            </a:r>
          </a:p>
          <a:p>
            <a:pPr marL="168244" indent="-168244">
              <a:buFont typeface="Arial" pitchFamily="34" charset="0"/>
              <a:buChar char="•"/>
            </a:pPr>
            <a:r>
              <a:rPr lang="en-US" dirty="0" smtClean="0"/>
              <a:t>Institution required</a:t>
            </a:r>
            <a:r>
              <a:rPr lang="en-US" baseline="0" dirty="0" smtClean="0"/>
              <a:t> to provide opportunity</a:t>
            </a:r>
          </a:p>
          <a:p>
            <a:pPr marL="168244" indent="-168244">
              <a:buFont typeface="Arial" pitchFamily="34" charset="0"/>
              <a:buChar char="•"/>
            </a:pPr>
            <a:r>
              <a:rPr lang="en-US" i="1" baseline="0" dirty="0" smtClean="0"/>
              <a:t>Can</a:t>
            </a:r>
            <a:r>
              <a:rPr lang="en-US" baseline="0" dirty="0" smtClean="0"/>
              <a:t> withhold transcripts and services</a:t>
            </a:r>
          </a:p>
          <a:p>
            <a:r>
              <a:rPr lang="en-US" baseline="0" dirty="0" smtClean="0"/>
              <a:t>Applies to “first-time students”</a:t>
            </a:r>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4966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a:t>
            </a:r>
            <a:r>
              <a:rPr lang="en-US" baseline="0" dirty="0" smtClean="0"/>
              <a:t> gets greater weight in funding formula</a:t>
            </a:r>
          </a:p>
          <a:p>
            <a:r>
              <a:rPr lang="en-US" baseline="0" dirty="0" smtClean="0"/>
              <a:t>Follow-up for other students also funded, at lesser rate</a:t>
            </a:r>
          </a:p>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54966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29057" indent="-280406" eaLnBrk="0" hangingPunct="0">
              <a:defRPr>
                <a:solidFill>
                  <a:schemeClr val="tx1"/>
                </a:solidFill>
                <a:latin typeface="Arial" charset="0"/>
                <a:cs typeface="Arial" charset="0"/>
              </a:defRPr>
            </a:lvl2pPr>
            <a:lvl3pPr marL="1121626" indent="-224325" eaLnBrk="0" hangingPunct="0">
              <a:defRPr>
                <a:solidFill>
                  <a:schemeClr val="tx1"/>
                </a:solidFill>
                <a:latin typeface="Arial" charset="0"/>
                <a:cs typeface="Arial" charset="0"/>
              </a:defRPr>
            </a:lvl3pPr>
            <a:lvl4pPr marL="1570276" indent="-224325" eaLnBrk="0" hangingPunct="0">
              <a:defRPr>
                <a:solidFill>
                  <a:schemeClr val="tx1"/>
                </a:solidFill>
                <a:latin typeface="Arial" charset="0"/>
                <a:cs typeface="Arial" charset="0"/>
              </a:defRPr>
            </a:lvl4pPr>
            <a:lvl5pPr marL="2018927" indent="-224325" eaLnBrk="0" hangingPunct="0">
              <a:defRPr>
                <a:solidFill>
                  <a:schemeClr val="tx1"/>
                </a:solidFill>
                <a:latin typeface="Arial" charset="0"/>
                <a:cs typeface="Arial" charset="0"/>
              </a:defRPr>
            </a:lvl5pPr>
            <a:lvl6pPr marL="2467577" indent="-224325" eaLnBrk="0" fontAlgn="base" hangingPunct="0">
              <a:spcBef>
                <a:spcPct val="0"/>
              </a:spcBef>
              <a:spcAft>
                <a:spcPct val="0"/>
              </a:spcAft>
              <a:defRPr>
                <a:solidFill>
                  <a:schemeClr val="tx1"/>
                </a:solidFill>
                <a:latin typeface="Arial" charset="0"/>
                <a:cs typeface="Arial" charset="0"/>
              </a:defRPr>
            </a:lvl6pPr>
            <a:lvl7pPr marL="2916227" indent="-224325" eaLnBrk="0" fontAlgn="base" hangingPunct="0">
              <a:spcBef>
                <a:spcPct val="0"/>
              </a:spcBef>
              <a:spcAft>
                <a:spcPct val="0"/>
              </a:spcAft>
              <a:defRPr>
                <a:solidFill>
                  <a:schemeClr val="tx1"/>
                </a:solidFill>
                <a:latin typeface="Arial" charset="0"/>
                <a:cs typeface="Arial" charset="0"/>
              </a:defRPr>
            </a:lvl7pPr>
            <a:lvl8pPr marL="3364878" indent="-224325" eaLnBrk="0" fontAlgn="base" hangingPunct="0">
              <a:spcBef>
                <a:spcPct val="0"/>
              </a:spcBef>
              <a:spcAft>
                <a:spcPct val="0"/>
              </a:spcAft>
              <a:defRPr>
                <a:solidFill>
                  <a:schemeClr val="tx1"/>
                </a:solidFill>
                <a:latin typeface="Arial" charset="0"/>
                <a:cs typeface="Arial" charset="0"/>
              </a:defRPr>
            </a:lvl8pPr>
            <a:lvl9pPr marL="3813528" indent="-224325" eaLnBrk="0" fontAlgn="base" hangingPunct="0">
              <a:spcBef>
                <a:spcPct val="0"/>
              </a:spcBef>
              <a:spcAft>
                <a:spcPct val="0"/>
              </a:spcAft>
              <a:defRPr>
                <a:solidFill>
                  <a:schemeClr val="tx1"/>
                </a:solidFill>
                <a:latin typeface="Arial" charset="0"/>
                <a:cs typeface="Arial" charset="0"/>
              </a:defRPr>
            </a:lvl9pPr>
          </a:lstStyle>
          <a:p>
            <a:pPr eaLnBrk="1" hangingPunct="1"/>
            <a:fld id="{E733A224-EBDF-4EEA-B6FE-C600EDF956EB}" type="slidenum">
              <a:rPr lang="en-US" smtClean="0"/>
              <a:pPr eaLnBrk="1" hangingPunct="1"/>
              <a:t>24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p:txBody>
          <a:bodyPr wrap="square" numCol="1" anchor="t" anchorCtr="0" compatLnSpc="1">
            <a:prstTxWarp prst="textNoShape">
              <a:avLst/>
            </a:prstTxWarp>
          </a:bodyPr>
          <a:lstStyle/>
          <a:p>
            <a:pPr marL="280406" indent="-280406">
              <a:defRPr/>
            </a:pPr>
            <a:r>
              <a:rPr lang="en-US" u="sng" dirty="0" smtClean="0"/>
              <a:t>Points to make:</a:t>
            </a:r>
          </a:p>
          <a:p>
            <a:pPr marL="280406" indent="-280406">
              <a:defRPr/>
            </a:pPr>
            <a:endParaRPr lang="en-US" u="sng" dirty="0" smtClean="0"/>
          </a:p>
          <a:p>
            <a:pPr marL="280406" indent="-280406">
              <a:defRPr/>
            </a:pPr>
            <a:r>
              <a:rPr lang="en-US" u="sng" dirty="0" smtClean="0"/>
              <a:t>Registration priority specified in subdivision (c) of this section shall be lost at the first registration opportunity after a student</a:t>
            </a:r>
          </a:p>
          <a:p>
            <a:pPr marL="280406" indent="-280406">
              <a:defRPr/>
            </a:pPr>
            <a:endParaRPr lang="en-US" u="sng" dirty="0" smtClean="0"/>
          </a:p>
          <a:p>
            <a:pPr marL="280406" indent="-280406">
              <a:defRPr/>
            </a:pPr>
            <a:r>
              <a:rPr lang="en-US" u="sng" dirty="0" smtClean="0"/>
              <a:t>Districts may set the unit limit lower than 100 units and may consider units from other higher education institutions. </a:t>
            </a:r>
            <a:endParaRPr lang="en-US" dirty="0" smtClean="0"/>
          </a:p>
          <a:p>
            <a:pPr marL="280406" indent="-280406">
              <a:buFontTx/>
              <a:buAutoNum type="romanLcParenBoth"/>
              <a:defRPr/>
            </a:pPr>
            <a:endParaRPr lang="en-US" dirty="0" smtClean="0"/>
          </a:p>
          <a:p>
            <a:pPr>
              <a:defRPr/>
            </a:pPr>
            <a:endParaRPr 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29057" indent="-280406" eaLnBrk="0" hangingPunct="0">
              <a:defRPr>
                <a:solidFill>
                  <a:schemeClr val="tx1"/>
                </a:solidFill>
                <a:latin typeface="Arial" charset="0"/>
                <a:cs typeface="Arial" charset="0"/>
              </a:defRPr>
            </a:lvl2pPr>
            <a:lvl3pPr marL="1121626" indent="-224325" eaLnBrk="0" hangingPunct="0">
              <a:defRPr>
                <a:solidFill>
                  <a:schemeClr val="tx1"/>
                </a:solidFill>
                <a:latin typeface="Arial" charset="0"/>
                <a:cs typeface="Arial" charset="0"/>
              </a:defRPr>
            </a:lvl3pPr>
            <a:lvl4pPr marL="1570276" indent="-224325" eaLnBrk="0" hangingPunct="0">
              <a:defRPr>
                <a:solidFill>
                  <a:schemeClr val="tx1"/>
                </a:solidFill>
                <a:latin typeface="Arial" charset="0"/>
                <a:cs typeface="Arial" charset="0"/>
              </a:defRPr>
            </a:lvl4pPr>
            <a:lvl5pPr marL="2018927" indent="-224325" eaLnBrk="0" hangingPunct="0">
              <a:defRPr>
                <a:solidFill>
                  <a:schemeClr val="tx1"/>
                </a:solidFill>
                <a:latin typeface="Arial" charset="0"/>
                <a:cs typeface="Arial" charset="0"/>
              </a:defRPr>
            </a:lvl5pPr>
            <a:lvl6pPr marL="2467577" indent="-224325" eaLnBrk="0" fontAlgn="base" hangingPunct="0">
              <a:spcBef>
                <a:spcPct val="0"/>
              </a:spcBef>
              <a:spcAft>
                <a:spcPct val="0"/>
              </a:spcAft>
              <a:defRPr>
                <a:solidFill>
                  <a:schemeClr val="tx1"/>
                </a:solidFill>
                <a:latin typeface="Arial" charset="0"/>
                <a:cs typeface="Arial" charset="0"/>
              </a:defRPr>
            </a:lvl6pPr>
            <a:lvl7pPr marL="2916227" indent="-224325" eaLnBrk="0" fontAlgn="base" hangingPunct="0">
              <a:spcBef>
                <a:spcPct val="0"/>
              </a:spcBef>
              <a:spcAft>
                <a:spcPct val="0"/>
              </a:spcAft>
              <a:defRPr>
                <a:solidFill>
                  <a:schemeClr val="tx1"/>
                </a:solidFill>
                <a:latin typeface="Arial" charset="0"/>
                <a:cs typeface="Arial" charset="0"/>
              </a:defRPr>
            </a:lvl7pPr>
            <a:lvl8pPr marL="3364878" indent="-224325" eaLnBrk="0" fontAlgn="base" hangingPunct="0">
              <a:spcBef>
                <a:spcPct val="0"/>
              </a:spcBef>
              <a:spcAft>
                <a:spcPct val="0"/>
              </a:spcAft>
              <a:defRPr>
                <a:solidFill>
                  <a:schemeClr val="tx1"/>
                </a:solidFill>
                <a:latin typeface="Arial" charset="0"/>
                <a:cs typeface="Arial" charset="0"/>
              </a:defRPr>
            </a:lvl8pPr>
            <a:lvl9pPr marL="3813528" indent="-224325" eaLnBrk="0" fontAlgn="base" hangingPunct="0">
              <a:spcBef>
                <a:spcPct val="0"/>
              </a:spcBef>
              <a:spcAft>
                <a:spcPct val="0"/>
              </a:spcAft>
              <a:defRPr>
                <a:solidFill>
                  <a:schemeClr val="tx1"/>
                </a:solidFill>
                <a:latin typeface="Arial" charset="0"/>
                <a:cs typeface="Arial" charset="0"/>
              </a:defRPr>
            </a:lvl9pPr>
          </a:lstStyle>
          <a:p>
            <a:pPr eaLnBrk="1" hangingPunct="1"/>
            <a:fld id="{0DEA97BB-3555-4449-93C6-19105DE2E06B}" type="slidenum">
              <a:rPr lang="en-US" smtClean="0"/>
              <a:pPr eaLnBrk="1" hangingPunct="1"/>
              <a:t>25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29057" indent="-280406" eaLnBrk="0" hangingPunct="0">
              <a:defRPr>
                <a:solidFill>
                  <a:schemeClr val="tx1"/>
                </a:solidFill>
                <a:latin typeface="Arial" charset="0"/>
                <a:cs typeface="Arial" charset="0"/>
              </a:defRPr>
            </a:lvl2pPr>
            <a:lvl3pPr marL="1121626" indent="-224325" eaLnBrk="0" hangingPunct="0">
              <a:defRPr>
                <a:solidFill>
                  <a:schemeClr val="tx1"/>
                </a:solidFill>
                <a:latin typeface="Arial" charset="0"/>
                <a:cs typeface="Arial" charset="0"/>
              </a:defRPr>
            </a:lvl3pPr>
            <a:lvl4pPr marL="1570276" indent="-224325" eaLnBrk="0" hangingPunct="0">
              <a:defRPr>
                <a:solidFill>
                  <a:schemeClr val="tx1"/>
                </a:solidFill>
                <a:latin typeface="Arial" charset="0"/>
                <a:cs typeface="Arial" charset="0"/>
              </a:defRPr>
            </a:lvl4pPr>
            <a:lvl5pPr marL="2018927" indent="-224325" eaLnBrk="0" hangingPunct="0">
              <a:defRPr>
                <a:solidFill>
                  <a:schemeClr val="tx1"/>
                </a:solidFill>
                <a:latin typeface="Arial" charset="0"/>
                <a:cs typeface="Arial" charset="0"/>
              </a:defRPr>
            </a:lvl5pPr>
            <a:lvl6pPr marL="2467577" indent="-224325" eaLnBrk="0" fontAlgn="base" hangingPunct="0">
              <a:spcBef>
                <a:spcPct val="0"/>
              </a:spcBef>
              <a:spcAft>
                <a:spcPct val="0"/>
              </a:spcAft>
              <a:defRPr>
                <a:solidFill>
                  <a:schemeClr val="tx1"/>
                </a:solidFill>
                <a:latin typeface="Arial" charset="0"/>
                <a:cs typeface="Arial" charset="0"/>
              </a:defRPr>
            </a:lvl6pPr>
            <a:lvl7pPr marL="2916227" indent="-224325" eaLnBrk="0" fontAlgn="base" hangingPunct="0">
              <a:spcBef>
                <a:spcPct val="0"/>
              </a:spcBef>
              <a:spcAft>
                <a:spcPct val="0"/>
              </a:spcAft>
              <a:defRPr>
                <a:solidFill>
                  <a:schemeClr val="tx1"/>
                </a:solidFill>
                <a:latin typeface="Arial" charset="0"/>
                <a:cs typeface="Arial" charset="0"/>
              </a:defRPr>
            </a:lvl7pPr>
            <a:lvl8pPr marL="3364878" indent="-224325" eaLnBrk="0" fontAlgn="base" hangingPunct="0">
              <a:spcBef>
                <a:spcPct val="0"/>
              </a:spcBef>
              <a:spcAft>
                <a:spcPct val="0"/>
              </a:spcAft>
              <a:defRPr>
                <a:solidFill>
                  <a:schemeClr val="tx1"/>
                </a:solidFill>
                <a:latin typeface="Arial" charset="0"/>
                <a:cs typeface="Arial" charset="0"/>
              </a:defRPr>
            </a:lvl8pPr>
            <a:lvl9pPr marL="3813528" indent="-224325" eaLnBrk="0" fontAlgn="base" hangingPunct="0">
              <a:spcBef>
                <a:spcPct val="0"/>
              </a:spcBef>
              <a:spcAft>
                <a:spcPct val="0"/>
              </a:spcAft>
              <a:defRPr>
                <a:solidFill>
                  <a:schemeClr val="tx1"/>
                </a:solidFill>
                <a:latin typeface="Arial" charset="0"/>
                <a:cs typeface="Arial" charset="0"/>
              </a:defRPr>
            </a:lvl9pPr>
          </a:lstStyle>
          <a:p>
            <a:pPr eaLnBrk="1" hangingPunct="1"/>
            <a:fld id="{929E4732-75C0-4656-82CA-AE05F610C7A9}" type="slidenum">
              <a:rPr lang="en-US" smtClean="0"/>
              <a:pPr eaLnBrk="1" hangingPunct="1"/>
              <a:t>26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574B1-9468-4233-848C-D57F409374F3}" type="slidenum">
              <a:rPr lang="en-US" smtClean="0"/>
              <a:t>28</a:t>
            </a:fld>
            <a:endParaRPr lang="en-US"/>
          </a:p>
        </p:txBody>
      </p:sp>
    </p:spTree>
    <p:extLst>
      <p:ext uri="{BB962C8B-B14F-4D97-AF65-F5344CB8AC3E}">
        <p14:creationId xmlns:p14="http://schemas.microsoft.com/office/powerpoint/2010/main" val="152126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332958-45C8-4050-B7F2-2DE8D9780619}"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03D72-2FEE-4232-B3AD-4053254C33C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332958-45C8-4050-B7F2-2DE8D9780619}"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03D72-2FEE-4232-B3AD-4053254C33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332958-45C8-4050-B7F2-2DE8D9780619}"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03D72-2FEE-4232-B3AD-4053254C33C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45DF53-D058-4349-93AC-C246CFAEA823}"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235A8D-8A4C-4842-A5C9-2188834178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412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5DF53-D058-4349-93AC-C246CFAEA823}"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235A8D-8A4C-4842-A5C9-2188834178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760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5DF53-D058-4349-93AC-C246CFAEA823}"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235A8D-8A4C-4842-A5C9-2188834178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46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45DF53-D058-4349-93AC-C246CFAEA823}" type="datetimeFigureOut">
              <a:rPr lang="en-US" smtClean="0">
                <a:solidFill>
                  <a:prstClr val="black">
                    <a:tint val="75000"/>
                  </a:prstClr>
                </a:solidFill>
              </a:rPr>
              <a:pPr/>
              <a:t>1/13/2014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235A8D-8A4C-4842-A5C9-2188834178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478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45DF53-D058-4349-93AC-C246CFAEA823}" type="datetimeFigureOut">
              <a:rPr lang="en-US" smtClean="0">
                <a:solidFill>
                  <a:prstClr val="black">
                    <a:tint val="75000"/>
                  </a:prstClr>
                </a:solidFill>
              </a:rPr>
              <a:pPr/>
              <a:t>1/13/2014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235A8D-8A4C-4842-A5C9-2188834178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76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45DF53-D058-4349-93AC-C246CFAEA823}" type="datetimeFigureOut">
              <a:rPr lang="en-US" smtClean="0">
                <a:solidFill>
                  <a:prstClr val="black">
                    <a:tint val="75000"/>
                  </a:prstClr>
                </a:solidFill>
              </a:rPr>
              <a:pPr/>
              <a:t>1/13/2014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235A8D-8A4C-4842-A5C9-2188834178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427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5DF53-D058-4349-93AC-C246CFAEA823}" type="datetimeFigureOut">
              <a:rPr lang="en-US" smtClean="0">
                <a:solidFill>
                  <a:prstClr val="black">
                    <a:tint val="75000"/>
                  </a:prstClr>
                </a:solidFill>
              </a:rPr>
              <a:pPr/>
              <a:t>1/13/2014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235A8D-8A4C-4842-A5C9-2188834178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338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5DF53-D058-4349-93AC-C246CFAEA823}" type="datetimeFigureOut">
              <a:rPr lang="en-US" smtClean="0">
                <a:solidFill>
                  <a:prstClr val="black">
                    <a:tint val="75000"/>
                  </a:prstClr>
                </a:solidFill>
              </a:rPr>
              <a:pPr/>
              <a:t>1/13/2014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235A8D-8A4C-4842-A5C9-2188834178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56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332958-45C8-4050-B7F2-2DE8D9780619}"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03D72-2FEE-4232-B3AD-4053254C33C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5DF53-D058-4349-93AC-C246CFAEA823}" type="datetimeFigureOut">
              <a:rPr lang="en-US" smtClean="0">
                <a:solidFill>
                  <a:prstClr val="black">
                    <a:tint val="75000"/>
                  </a:prstClr>
                </a:solidFill>
              </a:rPr>
              <a:pPr/>
              <a:t>1/13/2014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235A8D-8A4C-4842-A5C9-2188834178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900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5DF53-D058-4349-93AC-C246CFAEA823}"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235A8D-8A4C-4842-A5C9-2188834178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131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5DF53-D058-4349-93AC-C246CFAEA823}"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235A8D-8A4C-4842-A5C9-2188834178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65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32958-45C8-4050-B7F2-2DE8D9780619}"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03D72-2FEE-4232-B3AD-4053254C33C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332958-45C8-4050-B7F2-2DE8D9780619}"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03D72-2FEE-4232-B3AD-4053254C33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332958-45C8-4050-B7F2-2DE8D9780619}" type="datetimeFigureOut">
              <a:rPr lang="en-US" smtClean="0"/>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03D72-2FEE-4232-B3AD-4053254C33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332958-45C8-4050-B7F2-2DE8D9780619}" type="datetimeFigureOut">
              <a:rPr lang="en-US" smtClean="0"/>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03D72-2FEE-4232-B3AD-4053254C33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32958-45C8-4050-B7F2-2DE8D9780619}" type="datetimeFigureOut">
              <a:rPr lang="en-US" smtClean="0"/>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03D72-2FEE-4232-B3AD-4053254C33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332958-45C8-4050-B7F2-2DE8D9780619}"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03D72-2FEE-4232-B3AD-4053254C33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332958-45C8-4050-B7F2-2DE8D9780619}"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03D72-2FEE-4232-B3AD-4053254C33C7}"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48332958-45C8-4050-B7F2-2DE8D9780619}" type="datetimeFigureOut">
              <a:rPr lang="en-US" smtClean="0"/>
              <a:t>1/13/2014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AA03D72-2FEE-4232-B3AD-4053254C33C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5DF53-D058-4349-93AC-C246CFAEA823}" type="datetimeFigureOut">
              <a:rPr lang="en-US" smtClean="0">
                <a:solidFill>
                  <a:prstClr val="black">
                    <a:tint val="75000"/>
                  </a:prstClr>
                </a:solidFill>
              </a:rPr>
              <a:pPr/>
              <a:t>1/13/2014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35A8D-8A4C-4842-A5C9-2188834178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0096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cccco.edu/"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362200"/>
            <a:ext cx="7848600" cy="4038600"/>
          </a:xfrm>
        </p:spPr>
        <p:txBody>
          <a:bodyPr>
            <a:normAutofit fontScale="62500" lnSpcReduction="20000"/>
          </a:bodyPr>
          <a:lstStyle/>
          <a:p>
            <a:pPr marL="0" indent="0" algn="ctr">
              <a:buNone/>
            </a:pPr>
            <a:r>
              <a:rPr lang="en-US" sz="6000" b="1" dirty="0" smtClean="0"/>
              <a:t>Challenges Facing Community Colleges</a:t>
            </a:r>
          </a:p>
          <a:p>
            <a:pPr marL="0" indent="0" algn="ctr">
              <a:buNone/>
            </a:pPr>
            <a:r>
              <a:rPr lang="en-US" dirty="0" smtClean="0"/>
              <a:t>Need for policies and practices that ensure student success</a:t>
            </a:r>
          </a:p>
          <a:p>
            <a:pPr marL="0" indent="0">
              <a:buNone/>
            </a:pPr>
            <a:endParaRPr lang="en-US" dirty="0" smtClean="0"/>
          </a:p>
          <a:p>
            <a:r>
              <a:rPr lang="en-US" sz="3800" b="1" dirty="0" smtClean="0"/>
              <a:t>Increased demand on the system.  </a:t>
            </a:r>
            <a:r>
              <a:rPr lang="en-US" dirty="0" smtClean="0"/>
              <a:t>In the last 15 years, enrollment has grown 44% </a:t>
            </a:r>
          </a:p>
          <a:p>
            <a:pPr marL="0" indent="0">
              <a:buNone/>
            </a:pPr>
            <a:endParaRPr lang="en-US" dirty="0" smtClean="0"/>
          </a:p>
          <a:p>
            <a:r>
              <a:rPr lang="en-US" sz="3600" b="1" dirty="0" smtClean="0"/>
              <a:t>Substantially reduced resources.  </a:t>
            </a:r>
            <a:r>
              <a:rPr lang="en-US" dirty="0" smtClean="0"/>
              <a:t>47% of CCC students report they cannot enroll in needed classes, compared to 28% nationwide</a:t>
            </a:r>
          </a:p>
          <a:p>
            <a:pPr marL="0" indent="0">
              <a:buNone/>
            </a:pPr>
            <a:endParaRPr lang="en-US" dirty="0" smtClean="0"/>
          </a:p>
          <a:p>
            <a:r>
              <a:rPr lang="en-US" sz="3600" b="1" dirty="0" smtClean="0"/>
              <a:t>Unacceptable completion rates. </a:t>
            </a:r>
            <a:r>
              <a:rPr lang="en-US" dirty="0" smtClean="0"/>
              <a:t>Of the 18% of students who begin one level below transfer-level, only 42% ever achieve a certificate, degree, or transfer preparation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1733"/>
            <a:ext cx="5334001"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074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ctr"/>
            <a:r>
              <a:rPr lang="en-US" sz="2800" b="1" dirty="0" smtClean="0"/>
              <a:t>Student </a:t>
            </a:r>
            <a:r>
              <a:rPr lang="en-US" sz="2800" b="1" dirty="0"/>
              <a:t>Success and </a:t>
            </a:r>
            <a:r>
              <a:rPr lang="en-US" sz="2800" b="1" dirty="0" smtClean="0"/>
              <a:t>Support</a:t>
            </a:r>
            <a:br>
              <a:rPr lang="en-US" sz="2800" b="1" dirty="0" smtClean="0"/>
            </a:br>
            <a:r>
              <a:rPr lang="en-US" sz="2800" b="1" dirty="0" smtClean="0"/>
              <a:t> Program Scope and Intent</a:t>
            </a:r>
            <a:endParaRPr lang="en-US" sz="2800" dirty="0"/>
          </a:p>
        </p:txBody>
      </p:sp>
      <p:sp>
        <p:nvSpPr>
          <p:cNvPr id="3" name="Content Placeholder 2"/>
          <p:cNvSpPr>
            <a:spLocks noGrp="1"/>
          </p:cNvSpPr>
          <p:nvPr>
            <p:ph idx="1"/>
          </p:nvPr>
        </p:nvSpPr>
        <p:spPr>
          <a:xfrm>
            <a:off x="892098" y="1852512"/>
            <a:ext cx="7315200" cy="3809083"/>
          </a:xfrm>
        </p:spPr>
        <p:txBody>
          <a:bodyPr>
            <a:normAutofit/>
          </a:bodyPr>
          <a:lstStyle/>
          <a:p>
            <a:pPr marL="0" indent="0">
              <a:buNone/>
            </a:pPr>
            <a:r>
              <a:rPr lang="en-US" sz="2800" i="1" dirty="0" smtClean="0"/>
              <a:t>…Student Success is the responsibility of the institution and student, supported by well-coordinated and evidence based student and instructional services to foster academic success.</a:t>
            </a:r>
          </a:p>
          <a:p>
            <a:pPr marL="0" indent="0" algn="r">
              <a:spcBef>
                <a:spcPts val="1800"/>
              </a:spcBef>
              <a:buNone/>
            </a:pPr>
            <a:r>
              <a:rPr lang="en-US" dirty="0" smtClean="0"/>
              <a:t>Title 5, Section 55500</a:t>
            </a:r>
            <a:endParaRPr lang="en-US" dirty="0"/>
          </a:p>
        </p:txBody>
      </p:sp>
    </p:spTree>
    <p:extLst>
      <p:ext uri="{BB962C8B-B14F-4D97-AF65-F5344CB8AC3E}">
        <p14:creationId xmlns:p14="http://schemas.microsoft.com/office/powerpoint/2010/main" val="188378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760"/>
            <a:ext cx="8229600" cy="1143000"/>
          </a:xfrm>
        </p:spPr>
        <p:txBody>
          <a:bodyPr/>
          <a:lstStyle/>
          <a:p>
            <a:r>
              <a:rPr lang="en-US" dirty="0" smtClean="0"/>
              <a:t>Matriculation Then &amp; Now…</a:t>
            </a:r>
            <a:endParaRPr lang="en-US" dirty="0"/>
          </a:p>
        </p:txBody>
      </p:sp>
      <p:sp>
        <p:nvSpPr>
          <p:cNvPr id="5" name="Content Placeholder 4"/>
          <p:cNvSpPr>
            <a:spLocks noGrp="1"/>
          </p:cNvSpPr>
          <p:nvPr>
            <p:ph sz="half" idx="1"/>
          </p:nvPr>
        </p:nvSpPr>
        <p:spPr>
          <a:xfrm>
            <a:off x="261257" y="1600200"/>
            <a:ext cx="4234543" cy="4525963"/>
          </a:xfrm>
        </p:spPr>
        <p:txBody>
          <a:bodyPr>
            <a:normAutofit fontScale="85000" lnSpcReduction="20000"/>
          </a:bodyPr>
          <a:lstStyle/>
          <a:p>
            <a:r>
              <a:rPr lang="en-US" dirty="0" smtClean="0"/>
              <a:t>8 funded components</a:t>
            </a:r>
          </a:p>
          <a:p>
            <a:endParaRPr lang="en-US" dirty="0" smtClean="0"/>
          </a:p>
          <a:p>
            <a:endParaRPr lang="en-US" sz="1300" dirty="0"/>
          </a:p>
          <a:p>
            <a:r>
              <a:rPr lang="en-US" dirty="0" smtClean="0"/>
              <a:t>Colleges required to provide core matriculation services, but students not required to complete them</a:t>
            </a:r>
          </a:p>
          <a:p>
            <a:pPr marL="0" indent="0">
              <a:buNone/>
            </a:pPr>
            <a:endParaRPr lang="en-US" sz="2000" dirty="0" smtClean="0"/>
          </a:p>
          <a:p>
            <a:pPr marL="0" indent="0">
              <a:buNone/>
            </a:pPr>
            <a:r>
              <a:rPr lang="en-US" sz="2000" dirty="0" smtClean="0"/>
              <a:t>	</a:t>
            </a:r>
          </a:p>
          <a:p>
            <a:r>
              <a:rPr lang="en-US" dirty="0" smtClean="0"/>
              <a:t>Stand-alone program planning</a:t>
            </a:r>
          </a:p>
          <a:p>
            <a:endParaRPr lang="en-US" sz="2300" dirty="0"/>
          </a:p>
          <a:p>
            <a:endParaRPr lang="en-US" dirty="0" smtClean="0"/>
          </a:p>
          <a:p>
            <a:r>
              <a:rPr lang="en-US" dirty="0" smtClean="0"/>
              <a:t>Funding allocated based on enrollment data for new and continuing students</a:t>
            </a:r>
          </a:p>
          <a:p>
            <a:r>
              <a:rPr lang="en-US" dirty="0" smtClean="0"/>
              <a:t>Incomplete data reporting on matriculation services	</a:t>
            </a:r>
            <a:endParaRPr lang="en-US" dirty="0"/>
          </a:p>
        </p:txBody>
      </p:sp>
      <p:sp>
        <p:nvSpPr>
          <p:cNvPr id="6" name="Content Placeholder 5"/>
          <p:cNvSpPr>
            <a:spLocks noGrp="1"/>
          </p:cNvSpPr>
          <p:nvPr>
            <p:ph sz="half" idx="2"/>
          </p:nvPr>
        </p:nvSpPr>
        <p:spPr>
          <a:xfrm>
            <a:off x="4648199" y="1600200"/>
            <a:ext cx="4198917" cy="4525963"/>
          </a:xfrm>
        </p:spPr>
        <p:txBody>
          <a:bodyPr>
            <a:normAutofit fontScale="85000" lnSpcReduction="20000"/>
          </a:bodyPr>
          <a:lstStyle/>
          <a:p>
            <a:r>
              <a:rPr lang="en-US" dirty="0" smtClean="0"/>
              <a:t>3 funded core services:</a:t>
            </a:r>
          </a:p>
          <a:p>
            <a:pPr marL="457200" lvl="1" indent="0">
              <a:buNone/>
            </a:pPr>
            <a:r>
              <a:rPr lang="en-US" sz="1400" dirty="0" smtClean="0"/>
              <a:t>orientation, assessment, counseling/advising/other student education planning</a:t>
            </a:r>
          </a:p>
          <a:p>
            <a:pPr lvl="1"/>
            <a:endParaRPr lang="en-US" sz="1600" dirty="0"/>
          </a:p>
          <a:p>
            <a:r>
              <a:rPr lang="en-US" dirty="0" smtClean="0"/>
              <a:t>Institutional AND student requirements</a:t>
            </a:r>
          </a:p>
          <a:p>
            <a:r>
              <a:rPr lang="en-US" dirty="0" smtClean="0"/>
              <a:t>Incentivizes student completion of core services</a:t>
            </a:r>
          </a:p>
          <a:p>
            <a:pPr marL="0" indent="0">
              <a:buNone/>
            </a:pPr>
            <a:endParaRPr lang="en-US" sz="1100" dirty="0" smtClean="0"/>
          </a:p>
          <a:p>
            <a:r>
              <a:rPr lang="en-US" dirty="0" smtClean="0"/>
              <a:t>Clear link to student equity planning</a:t>
            </a:r>
          </a:p>
          <a:p>
            <a:endParaRPr lang="en-US" dirty="0" smtClean="0"/>
          </a:p>
          <a:p>
            <a:r>
              <a:rPr lang="en-US" dirty="0" smtClean="0"/>
              <a:t>SSTF and BOG priority in restoration of matriculation funds</a:t>
            </a:r>
          </a:p>
          <a:p>
            <a:r>
              <a:rPr lang="en-US" dirty="0" smtClean="0"/>
              <a:t>Funding formula to include services provided as one element</a:t>
            </a:r>
          </a:p>
          <a:p>
            <a:r>
              <a:rPr lang="en-US" dirty="0" smtClean="0"/>
              <a:t>Linked to ARCC 2.0 Scorecard</a:t>
            </a:r>
            <a:endParaRPr lang="en-US" dirty="0"/>
          </a:p>
        </p:txBody>
      </p:sp>
      <p:cxnSp>
        <p:nvCxnSpPr>
          <p:cNvPr id="9" name="Straight Arrow Connector 8"/>
          <p:cNvCxnSpPr/>
          <p:nvPr/>
        </p:nvCxnSpPr>
        <p:spPr>
          <a:xfrm>
            <a:off x="3823854" y="1721922"/>
            <a:ext cx="80752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4227615" y="2514673"/>
            <a:ext cx="50470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a:off x="4000004" y="3748644"/>
            <a:ext cx="63137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3815937" y="4577937"/>
            <a:ext cx="79168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988839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Focus Area 2: Strengthen Support for Entering Students</a:t>
            </a:r>
            <a:endParaRPr lang="en-US" dirty="0"/>
          </a:p>
        </p:txBody>
      </p:sp>
      <p:sp>
        <p:nvSpPr>
          <p:cNvPr id="6" name="Content Placeholder 5"/>
          <p:cNvSpPr>
            <a:spLocks noGrp="1"/>
          </p:cNvSpPr>
          <p:nvPr>
            <p:ph idx="1"/>
          </p:nvPr>
        </p:nvSpPr>
        <p:spPr/>
        <p:txBody>
          <a:bodyPr>
            <a:normAutofit/>
          </a:bodyPr>
          <a:lstStyle/>
          <a:p>
            <a:pPr marL="0" indent="0">
              <a:buNone/>
            </a:pPr>
            <a:r>
              <a:rPr lang="en-US" sz="2400" dirty="0" smtClean="0"/>
              <a:t>Recommendation 2.2:  Require all incoming community college students to:</a:t>
            </a:r>
          </a:p>
          <a:p>
            <a:pPr lvl="1"/>
            <a:r>
              <a:rPr lang="en-US" sz="2000" dirty="0" smtClean="0"/>
              <a:t>1. participate in diagnostic assessment and orientation and,</a:t>
            </a:r>
          </a:p>
          <a:p>
            <a:pPr lvl="1"/>
            <a:r>
              <a:rPr lang="en-US" sz="2000" dirty="0" smtClean="0"/>
              <a:t>2. develop an educational plan</a:t>
            </a:r>
            <a:endParaRPr lang="en-US" sz="2000" dirty="0"/>
          </a:p>
        </p:txBody>
      </p:sp>
    </p:spTree>
    <p:extLst>
      <p:ext uri="{BB962C8B-B14F-4D97-AF65-F5344CB8AC3E}">
        <p14:creationId xmlns:p14="http://schemas.microsoft.com/office/powerpoint/2010/main" val="84476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ctr"/>
            <a:r>
              <a:rPr lang="en-US" sz="2800" b="1" dirty="0" smtClean="0"/>
              <a:t>Student </a:t>
            </a:r>
            <a:r>
              <a:rPr lang="en-US" sz="2800" b="1" dirty="0"/>
              <a:t>Success and </a:t>
            </a:r>
            <a:r>
              <a:rPr lang="en-US" sz="2800" b="1" dirty="0" smtClean="0"/>
              <a:t>Support</a:t>
            </a:r>
            <a:br>
              <a:rPr lang="en-US" sz="2800" b="1" dirty="0" smtClean="0"/>
            </a:br>
            <a:r>
              <a:rPr lang="en-US" sz="2800" b="1" dirty="0" smtClean="0"/>
              <a:t> Program Core Services</a:t>
            </a:r>
            <a:endParaRPr lang="en-US" sz="2800" dirty="0"/>
          </a:p>
        </p:txBody>
      </p:sp>
      <p:sp>
        <p:nvSpPr>
          <p:cNvPr id="3" name="Content Placeholder 2"/>
          <p:cNvSpPr>
            <a:spLocks noGrp="1"/>
          </p:cNvSpPr>
          <p:nvPr>
            <p:ph idx="1"/>
          </p:nvPr>
        </p:nvSpPr>
        <p:spPr>
          <a:xfrm>
            <a:off x="319489" y="1908268"/>
            <a:ext cx="8824511" cy="3809083"/>
          </a:xfrm>
        </p:spPr>
        <p:txBody>
          <a:bodyPr>
            <a:normAutofit/>
          </a:bodyPr>
          <a:lstStyle/>
          <a:p>
            <a:pPr marL="0" indent="0">
              <a:buNone/>
            </a:pPr>
            <a:r>
              <a:rPr lang="en-US" sz="2400" b="1" dirty="0" smtClean="0"/>
              <a:t>Orientation:</a:t>
            </a:r>
          </a:p>
          <a:p>
            <a:pPr marL="0" indent="0">
              <a:buNone/>
            </a:pPr>
            <a:r>
              <a:rPr lang="en-US" sz="2400" i="1" dirty="0" smtClean="0"/>
              <a:t>A process that acquaints students and potential students with, at a minimum, college programs, student support services, facilities and grounds, academic expectations, institutional procedures, and other appropriate information…</a:t>
            </a:r>
            <a:r>
              <a:rPr lang="en-US" i="1" dirty="0" smtClean="0"/>
              <a:t/>
            </a:r>
            <a:br>
              <a:rPr lang="en-US" i="1" dirty="0" smtClean="0"/>
            </a:br>
            <a:endParaRPr lang="en-US" i="1" dirty="0" smtClean="0"/>
          </a:p>
          <a:p>
            <a:pPr marL="0" indent="0">
              <a:buNone/>
            </a:pPr>
            <a:r>
              <a:rPr lang="en-US" sz="2400" i="1" dirty="0"/>
              <a:t>	</a:t>
            </a:r>
            <a:r>
              <a:rPr lang="en-US" sz="2400" i="1" dirty="0" smtClean="0"/>
              <a:t>					</a:t>
            </a:r>
            <a:r>
              <a:rPr lang="en-US" dirty="0" smtClean="0"/>
              <a:t>Title 5, Section 55521</a:t>
            </a:r>
            <a:endParaRPr lang="en-US" sz="2400" dirty="0"/>
          </a:p>
        </p:txBody>
      </p:sp>
    </p:spTree>
    <p:extLst>
      <p:ext uri="{BB962C8B-B14F-4D97-AF65-F5344CB8AC3E}">
        <p14:creationId xmlns:p14="http://schemas.microsoft.com/office/powerpoint/2010/main" val="6216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59366"/>
          </a:xfrm>
        </p:spPr>
        <p:txBody>
          <a:bodyPr>
            <a:noAutofit/>
          </a:bodyPr>
          <a:lstStyle/>
          <a:p>
            <a:pPr algn="ctr"/>
            <a:r>
              <a:rPr lang="en-US" sz="2800" b="1" dirty="0" smtClean="0"/>
              <a:t>Student </a:t>
            </a:r>
            <a:r>
              <a:rPr lang="en-US" sz="2800" b="1" dirty="0"/>
              <a:t>Success and </a:t>
            </a:r>
            <a:r>
              <a:rPr lang="en-US" sz="2800" b="1" dirty="0" smtClean="0"/>
              <a:t>Support</a:t>
            </a:r>
            <a:br>
              <a:rPr lang="en-US" sz="2800" b="1" dirty="0" smtClean="0"/>
            </a:br>
            <a:r>
              <a:rPr lang="en-US" sz="2800" b="1" dirty="0" smtClean="0"/>
              <a:t> Program Core Services</a:t>
            </a:r>
            <a:endParaRPr lang="en-US" sz="2800" dirty="0"/>
          </a:p>
        </p:txBody>
      </p:sp>
      <p:sp>
        <p:nvSpPr>
          <p:cNvPr id="3" name="Content Placeholder 2"/>
          <p:cNvSpPr>
            <a:spLocks noGrp="1"/>
          </p:cNvSpPr>
          <p:nvPr>
            <p:ph idx="1"/>
          </p:nvPr>
        </p:nvSpPr>
        <p:spPr>
          <a:xfrm>
            <a:off x="319489" y="1905000"/>
            <a:ext cx="7833911" cy="4572000"/>
          </a:xfrm>
        </p:spPr>
        <p:txBody>
          <a:bodyPr>
            <a:normAutofit fontScale="40000" lnSpcReduction="20000"/>
          </a:bodyPr>
          <a:lstStyle/>
          <a:p>
            <a:pPr marL="0" indent="0">
              <a:lnSpc>
                <a:spcPct val="120000"/>
              </a:lnSpc>
              <a:spcBef>
                <a:spcPts val="768"/>
              </a:spcBef>
              <a:buNone/>
            </a:pPr>
            <a:r>
              <a:rPr lang="en-US" sz="4500" b="1" dirty="0" smtClean="0"/>
              <a:t>Assessment for Placement:</a:t>
            </a:r>
          </a:p>
          <a:p>
            <a:pPr marL="0" indent="0">
              <a:lnSpc>
                <a:spcPct val="120000"/>
              </a:lnSpc>
              <a:spcBef>
                <a:spcPts val="768"/>
              </a:spcBef>
              <a:buNone/>
            </a:pPr>
            <a:r>
              <a:rPr lang="en-US" sz="5000" i="1" dirty="0" smtClean="0"/>
              <a:t>The </a:t>
            </a:r>
            <a:r>
              <a:rPr lang="en-US" sz="5000" i="1" dirty="0"/>
              <a:t>process of gathering information </a:t>
            </a:r>
            <a:r>
              <a:rPr lang="en-US" sz="5100" i="1" dirty="0" smtClean="0"/>
              <a:t>about … </a:t>
            </a:r>
            <a:r>
              <a:rPr lang="en-US" sz="5100" i="1" dirty="0"/>
              <a:t>the student's study skills, English language proficiency, computational skills, aptitudes, goals, learning skills, career aspirations, academic performance, and need for special services. Assessment methods may include, but not necessarily be limited to, interviews, standardized tests, attitude surveys, vocational or career aptitude and interest inventories, high school or postsecondary transcripts, specialized certificates or licenses, educational histories, and other measures of performance</a:t>
            </a:r>
            <a:r>
              <a:rPr lang="en-US" sz="5100" i="1" dirty="0" smtClean="0"/>
              <a:t>.</a:t>
            </a:r>
          </a:p>
          <a:p>
            <a:pPr marL="0" indent="0" algn="r">
              <a:lnSpc>
                <a:spcPct val="120000"/>
              </a:lnSpc>
              <a:spcBef>
                <a:spcPts val="1800"/>
              </a:spcBef>
              <a:buNone/>
            </a:pPr>
            <a:r>
              <a:rPr lang="en-US" sz="5100" dirty="0" smtClean="0"/>
              <a:t>Education </a:t>
            </a:r>
            <a:r>
              <a:rPr lang="en-US" sz="5100" dirty="0"/>
              <a:t>Code section 78213</a:t>
            </a:r>
          </a:p>
          <a:p>
            <a:pPr marL="0" indent="0" algn="r">
              <a:lnSpc>
                <a:spcPct val="120000"/>
              </a:lnSpc>
              <a:spcBef>
                <a:spcPts val="768"/>
              </a:spcBef>
              <a:buNone/>
            </a:pPr>
            <a:endParaRPr lang="en-US" sz="3400" i="1" dirty="0" smtClean="0"/>
          </a:p>
        </p:txBody>
      </p:sp>
    </p:spTree>
    <p:extLst>
      <p:ext uri="{BB962C8B-B14F-4D97-AF65-F5344CB8AC3E}">
        <p14:creationId xmlns:p14="http://schemas.microsoft.com/office/powerpoint/2010/main" val="75175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ctr"/>
            <a:r>
              <a:rPr lang="en-US" sz="2800" b="1" dirty="0"/>
              <a:t>Student Success and </a:t>
            </a:r>
            <a:r>
              <a:rPr lang="en-US" sz="2800" b="1" dirty="0" smtClean="0"/>
              <a:t>Support</a:t>
            </a:r>
            <a:br>
              <a:rPr lang="en-US" sz="2800" b="1" dirty="0" smtClean="0"/>
            </a:br>
            <a:r>
              <a:rPr lang="en-US" sz="2800" b="1" dirty="0" smtClean="0"/>
              <a:t> Program Core </a:t>
            </a:r>
            <a:r>
              <a:rPr lang="en-US" sz="2800" b="1" dirty="0"/>
              <a:t>Services</a:t>
            </a:r>
            <a:endParaRPr lang="en-US" sz="2800" dirty="0"/>
          </a:p>
        </p:txBody>
      </p:sp>
      <p:sp>
        <p:nvSpPr>
          <p:cNvPr id="3" name="Content Placeholder 2"/>
          <p:cNvSpPr>
            <a:spLocks noGrp="1"/>
          </p:cNvSpPr>
          <p:nvPr>
            <p:ph idx="1"/>
          </p:nvPr>
        </p:nvSpPr>
        <p:spPr>
          <a:xfrm>
            <a:off x="319489" y="1648632"/>
            <a:ext cx="8062511" cy="4828367"/>
          </a:xfrm>
        </p:spPr>
        <p:txBody>
          <a:bodyPr>
            <a:normAutofit fontScale="47500" lnSpcReduction="20000"/>
          </a:bodyPr>
          <a:lstStyle/>
          <a:p>
            <a:pPr marL="0" indent="0">
              <a:lnSpc>
                <a:spcPct val="120000"/>
              </a:lnSpc>
              <a:spcBef>
                <a:spcPts val="768"/>
              </a:spcBef>
              <a:buNone/>
            </a:pPr>
            <a:r>
              <a:rPr lang="en-US" sz="4200" b="1" dirty="0" smtClean="0"/>
              <a:t>Counseling, Advising, Other Education Planning Services:</a:t>
            </a:r>
          </a:p>
          <a:p>
            <a:pPr marL="0" indent="0">
              <a:lnSpc>
                <a:spcPct val="120000"/>
              </a:lnSpc>
              <a:spcBef>
                <a:spcPts val="768"/>
              </a:spcBef>
              <a:buNone/>
            </a:pPr>
            <a:r>
              <a:rPr lang="en-US" sz="4300" dirty="0" smtClean="0"/>
              <a:t>All first-time students expected to have:</a:t>
            </a:r>
          </a:p>
          <a:p>
            <a:pPr>
              <a:lnSpc>
                <a:spcPct val="120000"/>
              </a:lnSpc>
              <a:spcBef>
                <a:spcPts val="768"/>
              </a:spcBef>
            </a:pPr>
            <a:r>
              <a:rPr lang="en-US" sz="4300" b="1" dirty="0" smtClean="0"/>
              <a:t>Abbreviated Ed Plan</a:t>
            </a:r>
            <a:r>
              <a:rPr lang="en-US" sz="4300" dirty="0" smtClean="0"/>
              <a:t> is 1-2 semesters in length</a:t>
            </a:r>
          </a:p>
          <a:p>
            <a:pPr marL="0" indent="0">
              <a:lnSpc>
                <a:spcPct val="120000"/>
              </a:lnSpc>
              <a:spcBef>
                <a:spcPts val="768"/>
              </a:spcBef>
              <a:buNone/>
            </a:pPr>
            <a:r>
              <a:rPr lang="en-US" sz="4300" dirty="0" smtClean="0"/>
              <a:t>     - </a:t>
            </a:r>
            <a:r>
              <a:rPr lang="en-US" sz="4300" dirty="0"/>
              <a:t>or - </a:t>
            </a:r>
            <a:endParaRPr lang="en-US" sz="4300" dirty="0" smtClean="0"/>
          </a:p>
          <a:p>
            <a:pPr>
              <a:lnSpc>
                <a:spcPct val="120000"/>
              </a:lnSpc>
              <a:spcBef>
                <a:spcPts val="768"/>
              </a:spcBef>
            </a:pPr>
            <a:r>
              <a:rPr lang="en-US" sz="4300" b="1" dirty="0" smtClean="0"/>
              <a:t>Comprehensive Ed Plan</a:t>
            </a:r>
            <a:r>
              <a:rPr lang="en-US" sz="4300" dirty="0" smtClean="0"/>
              <a:t> </a:t>
            </a:r>
            <a:r>
              <a:rPr lang="en-US" sz="4300" i="1" dirty="0" smtClean="0"/>
              <a:t>…take(s) into account a student’s interests, skills, career and education goals, major, potential transfer institutions, and the steps the student needs to take…to complete their identified course of study.</a:t>
            </a:r>
          </a:p>
          <a:p>
            <a:pPr marL="0" indent="0" algn="r">
              <a:lnSpc>
                <a:spcPct val="120000"/>
              </a:lnSpc>
              <a:spcBef>
                <a:spcPts val="768"/>
              </a:spcBef>
              <a:buNone/>
            </a:pPr>
            <a:r>
              <a:rPr lang="en-US" sz="4300" dirty="0" smtClean="0"/>
              <a:t>Title 5 Section 55524</a:t>
            </a:r>
            <a:endParaRPr lang="en-US" sz="4300" dirty="0"/>
          </a:p>
        </p:txBody>
      </p:sp>
    </p:spTree>
    <p:extLst>
      <p:ext uri="{BB962C8B-B14F-4D97-AF65-F5344CB8AC3E}">
        <p14:creationId xmlns:p14="http://schemas.microsoft.com/office/powerpoint/2010/main" val="258960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pPr algn="ctr"/>
            <a:r>
              <a:rPr lang="en-US" sz="3100" b="1" dirty="0"/>
              <a:t>Student Success and </a:t>
            </a:r>
            <a:r>
              <a:rPr lang="en-US" sz="3100" b="1" dirty="0" smtClean="0"/>
              <a:t>Support</a:t>
            </a:r>
            <a:br>
              <a:rPr lang="en-US" sz="3100" b="1" dirty="0" smtClean="0"/>
            </a:br>
            <a:r>
              <a:rPr lang="en-US" sz="3100" b="1" dirty="0" smtClean="0"/>
              <a:t> </a:t>
            </a:r>
            <a:r>
              <a:rPr lang="en-US" sz="3100" b="1" dirty="0"/>
              <a:t>Program </a:t>
            </a:r>
            <a:r>
              <a:rPr lang="en-US" sz="3100" b="1" dirty="0" smtClean="0"/>
              <a:t>Core </a:t>
            </a:r>
            <a:r>
              <a:rPr lang="en-US" sz="3100" b="1" dirty="0"/>
              <a:t>Services</a:t>
            </a:r>
          </a:p>
        </p:txBody>
      </p:sp>
      <p:sp>
        <p:nvSpPr>
          <p:cNvPr id="3" name="Content Placeholder 2"/>
          <p:cNvSpPr>
            <a:spLocks noGrp="1"/>
          </p:cNvSpPr>
          <p:nvPr>
            <p:ph idx="1"/>
          </p:nvPr>
        </p:nvSpPr>
        <p:spPr>
          <a:xfrm>
            <a:off x="319489" y="2133600"/>
            <a:ext cx="8824511" cy="4343400"/>
          </a:xfrm>
        </p:spPr>
        <p:txBody>
          <a:bodyPr>
            <a:noAutofit/>
          </a:bodyPr>
          <a:lstStyle/>
          <a:p>
            <a:pPr marL="0" indent="0">
              <a:buNone/>
            </a:pPr>
            <a:r>
              <a:rPr lang="en-US" sz="2400" b="1" dirty="0" smtClean="0"/>
              <a:t>Student Follow-up</a:t>
            </a:r>
            <a:r>
              <a:rPr lang="en-US" sz="3600" b="1" dirty="0" smtClean="0"/>
              <a:t>:</a:t>
            </a:r>
          </a:p>
          <a:p>
            <a:pPr marL="0" indent="0">
              <a:buNone/>
            </a:pPr>
            <a:r>
              <a:rPr lang="en-US" sz="2400" dirty="0" smtClean="0"/>
              <a:t>Required for </a:t>
            </a:r>
            <a:r>
              <a:rPr lang="en-US" sz="2400" u="sng" dirty="0" smtClean="0"/>
              <a:t>at-risk students</a:t>
            </a:r>
          </a:p>
          <a:p>
            <a:r>
              <a:rPr lang="en-US" sz="2400" dirty="0" smtClean="0"/>
              <a:t>Enrolled in Basic Skills courses</a:t>
            </a:r>
          </a:p>
          <a:p>
            <a:r>
              <a:rPr lang="en-US" sz="2400" dirty="0" smtClean="0"/>
              <a:t>Have not identified an education goal and course of study</a:t>
            </a:r>
          </a:p>
          <a:p>
            <a:r>
              <a:rPr lang="en-US" sz="2400" dirty="0" smtClean="0"/>
              <a:t>Are on Academic or Progress Probation – </a:t>
            </a:r>
            <a:br>
              <a:rPr lang="en-US" sz="2400" dirty="0" smtClean="0"/>
            </a:br>
            <a:r>
              <a:rPr lang="en-US" sz="2400" dirty="0" smtClean="0"/>
              <a:t>at risk of losing enrollment priority and BOG </a:t>
            </a:r>
            <a:br>
              <a:rPr lang="en-US" sz="2400" dirty="0" smtClean="0"/>
            </a:br>
            <a:r>
              <a:rPr lang="en-US" sz="2400" dirty="0" smtClean="0"/>
              <a:t>Fee Waiver</a:t>
            </a:r>
          </a:p>
        </p:txBody>
      </p:sp>
    </p:spTree>
    <p:extLst>
      <p:ext uri="{BB962C8B-B14F-4D97-AF65-F5344CB8AC3E}">
        <p14:creationId xmlns:p14="http://schemas.microsoft.com/office/powerpoint/2010/main" val="84892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Focus Area 2: Strengthen Support for Entering Students</a:t>
            </a:r>
            <a:endParaRPr lang="en-US" dirty="0"/>
          </a:p>
        </p:txBody>
      </p:sp>
      <p:sp>
        <p:nvSpPr>
          <p:cNvPr id="6" name="Content Placeholder 5"/>
          <p:cNvSpPr>
            <a:spLocks noGrp="1"/>
          </p:cNvSpPr>
          <p:nvPr>
            <p:ph idx="1"/>
          </p:nvPr>
        </p:nvSpPr>
        <p:spPr/>
        <p:txBody>
          <a:bodyPr>
            <a:noAutofit/>
          </a:bodyPr>
          <a:lstStyle/>
          <a:p>
            <a:pPr marL="0" indent="0">
              <a:buNone/>
            </a:pPr>
            <a:r>
              <a:rPr lang="en-US" sz="2000" dirty="0" smtClean="0"/>
              <a:t>Recommendation 2.3:  Community colleges will develop and use centralized and integrated technology, which can be accessed through campus or district web portals, to better guide students in their educational process.</a:t>
            </a:r>
          </a:p>
          <a:p>
            <a:pPr lvl="1"/>
            <a:r>
              <a:rPr lang="en-US" sz="1800" dirty="0" err="1" smtClean="0"/>
              <a:t>CCCApply</a:t>
            </a:r>
            <a:endParaRPr lang="en-US" sz="1800" dirty="0" smtClean="0"/>
          </a:p>
          <a:p>
            <a:pPr lvl="1"/>
            <a:r>
              <a:rPr lang="en-US" sz="1800" dirty="0" smtClean="0"/>
              <a:t>E-Transcripts</a:t>
            </a:r>
          </a:p>
          <a:p>
            <a:pPr lvl="1"/>
            <a:r>
              <a:rPr lang="en-US" sz="1800" dirty="0" smtClean="0"/>
              <a:t>Online BOG FW</a:t>
            </a:r>
          </a:p>
          <a:p>
            <a:pPr lvl="1"/>
            <a:r>
              <a:rPr lang="en-US" sz="1800" dirty="0" smtClean="0"/>
              <a:t>Student Planning</a:t>
            </a:r>
            <a:endParaRPr lang="en-US" sz="1800" dirty="0"/>
          </a:p>
        </p:txBody>
      </p:sp>
    </p:spTree>
    <p:extLst>
      <p:ext uri="{BB962C8B-B14F-4D97-AF65-F5344CB8AC3E}">
        <p14:creationId xmlns:p14="http://schemas.microsoft.com/office/powerpoint/2010/main" val="3223681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09443" y="3352800"/>
            <a:ext cx="7125112" cy="2819400"/>
          </a:xfrm>
        </p:spPr>
        <p:txBody>
          <a:bodyPr/>
          <a:lstStyle/>
          <a:p>
            <a:pPr marL="0" indent="0">
              <a:buNone/>
            </a:pPr>
            <a:r>
              <a:rPr lang="en-US" u="sng" dirty="0" smtClean="0"/>
              <a:t>Benefits for our students:</a:t>
            </a:r>
          </a:p>
          <a:p>
            <a:r>
              <a:rPr lang="en-US" dirty="0" smtClean="0"/>
              <a:t>One single application statewide – saves information if apply to new college</a:t>
            </a:r>
          </a:p>
          <a:p>
            <a:r>
              <a:rPr lang="en-US" dirty="0" smtClean="0"/>
              <a:t>Spanish version available</a:t>
            </a:r>
          </a:p>
          <a:p>
            <a:r>
              <a:rPr lang="en-US" dirty="0" smtClean="0"/>
              <a:t>Better statewide data collection</a:t>
            </a:r>
          </a:p>
          <a:p>
            <a:r>
              <a:rPr lang="en-US" dirty="0" smtClean="0"/>
              <a:t>Online BOG Fee Waiver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296150" cy="294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056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u="sng" dirty="0" smtClean="0"/>
              <a:t>Benefits:</a:t>
            </a:r>
          </a:p>
          <a:p>
            <a:r>
              <a:rPr lang="en-US" dirty="0" smtClean="0"/>
              <a:t>Online ordering of transcripts &amp; enrollment verification</a:t>
            </a:r>
          </a:p>
          <a:p>
            <a:r>
              <a:rPr lang="en-US" dirty="0" smtClean="0"/>
              <a:t>Faster processing time for e-transcripts</a:t>
            </a:r>
          </a:p>
          <a:p>
            <a:r>
              <a:rPr lang="en-US" dirty="0" smtClean="0"/>
              <a:t>Automatic messaging when services are complete</a:t>
            </a:r>
          </a:p>
          <a:p>
            <a:r>
              <a:rPr lang="en-US" dirty="0" smtClean="0"/>
              <a:t>Electronic delivery for more efficiency</a:t>
            </a:r>
          </a:p>
          <a:p>
            <a:r>
              <a:rPr lang="en-US" dirty="0" smtClean="0"/>
              <a:t>Report functions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85800"/>
            <a:ext cx="7490063"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238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8"/>
            <a:ext cx="3962400" cy="1935162"/>
          </a:xfrm>
        </p:spPr>
        <p:txBody>
          <a:bodyPr>
            <a:normAutofit/>
          </a:bodyPr>
          <a:lstStyle/>
          <a:p>
            <a:r>
              <a:rPr lang="en-US" dirty="0" smtClean="0"/>
              <a:t>Taking Action Now</a:t>
            </a:r>
            <a:br>
              <a:rPr lang="en-US" dirty="0" smtClean="0"/>
            </a:br>
            <a:r>
              <a:rPr lang="en-US" sz="2200" dirty="0" smtClean="0"/>
              <a:t>Creation of the Student Success Task Force</a:t>
            </a:r>
            <a:r>
              <a:rPr lang="en-US" dirty="0" smtClean="0"/>
              <a:t/>
            </a:r>
            <a:br>
              <a:rPr lang="en-US" dirty="0" smtClean="0"/>
            </a:br>
            <a:endParaRPr lang="en-US" dirty="0"/>
          </a:p>
        </p:txBody>
      </p:sp>
      <p:sp>
        <p:nvSpPr>
          <p:cNvPr id="3" name="Content Placeholder 2"/>
          <p:cNvSpPr>
            <a:spLocks noGrp="1"/>
          </p:cNvSpPr>
          <p:nvPr>
            <p:ph idx="1"/>
          </p:nvPr>
        </p:nvSpPr>
        <p:spPr>
          <a:xfrm>
            <a:off x="457200" y="2819400"/>
            <a:ext cx="8229600" cy="3733800"/>
          </a:xfrm>
        </p:spPr>
        <p:txBody>
          <a:bodyPr>
            <a:noAutofit/>
          </a:bodyPr>
          <a:lstStyle/>
          <a:p>
            <a:r>
              <a:rPr lang="en-US" sz="2000" dirty="0"/>
              <a:t>Pursuant to </a:t>
            </a:r>
            <a:r>
              <a:rPr lang="en-US" sz="2000" dirty="0" smtClean="0"/>
              <a:t>Senate </a:t>
            </a:r>
            <a:r>
              <a:rPr lang="en-US" sz="2000" dirty="0"/>
              <a:t>Bill 1143, the California Community </a:t>
            </a:r>
            <a:r>
              <a:rPr lang="en-US" sz="2000" dirty="0" smtClean="0"/>
              <a:t>Colleges </a:t>
            </a:r>
            <a:r>
              <a:rPr lang="en-US" sz="2000" dirty="0"/>
              <a:t>Board of Governors (BOG) established </a:t>
            </a:r>
            <a:r>
              <a:rPr lang="en-US" sz="2000" dirty="0" smtClean="0"/>
              <a:t>the Student Success </a:t>
            </a:r>
            <a:r>
              <a:rPr lang="en-US" sz="2000" dirty="0"/>
              <a:t>Task </a:t>
            </a:r>
            <a:r>
              <a:rPr lang="en-US" sz="2000" dirty="0" smtClean="0"/>
              <a:t>Force</a:t>
            </a:r>
          </a:p>
          <a:p>
            <a:r>
              <a:rPr lang="en-US" sz="2000" dirty="0" smtClean="0"/>
              <a:t>The Task Force Goal was to examine best practices and models for accomplishing student success and present recommendations</a:t>
            </a:r>
          </a:p>
          <a:p>
            <a:r>
              <a:rPr lang="en-US" sz="2000" dirty="0" smtClean="0"/>
              <a:t>The Task Force was composed of 20 members from a diverse group of internal and external stakeholders</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52400"/>
            <a:ext cx="3429000" cy="2562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832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5410200" cy="3474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hart 5"/>
          <p:cNvGraphicFramePr>
            <a:graphicFrameLocks/>
          </p:cNvGraphicFramePr>
          <p:nvPr>
            <p:extLst>
              <p:ext uri="{D42A27DB-BD31-4B8C-83A1-F6EECF244321}">
                <p14:modId xmlns:p14="http://schemas.microsoft.com/office/powerpoint/2010/main" val="3782737080"/>
              </p:ext>
            </p:extLst>
          </p:nvPr>
        </p:nvGraphicFramePr>
        <p:xfrm>
          <a:off x="152400" y="4495800"/>
          <a:ext cx="5991225" cy="2105024"/>
        </p:xfrm>
        <a:graphic>
          <a:graphicData uri="http://schemas.openxmlformats.org/drawingml/2006/chart">
            <c:chart xmlns:c="http://schemas.openxmlformats.org/drawingml/2006/chart" xmlns:r="http://schemas.openxmlformats.org/officeDocument/2006/relationships" r:id="rId3"/>
          </a:graphicData>
        </a:graphic>
      </p:graphicFrame>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2438400"/>
            <a:ext cx="410959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153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Planning</a:t>
            </a:r>
            <a:endParaRPr lang="en-US" dirty="0"/>
          </a:p>
        </p:txBody>
      </p:sp>
      <p:sp>
        <p:nvSpPr>
          <p:cNvPr id="5" name="Content Placeholder 4"/>
          <p:cNvSpPr>
            <a:spLocks noGrp="1"/>
          </p:cNvSpPr>
          <p:nvPr>
            <p:ph idx="1"/>
          </p:nvPr>
        </p:nvSpPr>
        <p:spPr>
          <a:xfrm>
            <a:off x="1009443" y="1807361"/>
            <a:ext cx="7125112" cy="2459839"/>
          </a:xfrm>
        </p:spPr>
        <p:txBody>
          <a:bodyPr/>
          <a:lstStyle/>
          <a:p>
            <a:pPr marL="0" indent="0">
              <a:buNone/>
            </a:pPr>
            <a:r>
              <a:rPr lang="en-US" u="sng" dirty="0" smtClean="0"/>
              <a:t>Benefits:</a:t>
            </a:r>
          </a:p>
          <a:p>
            <a:r>
              <a:rPr lang="en-US" dirty="0" smtClean="0"/>
              <a:t>Student access to their progress (Degree Audit)</a:t>
            </a:r>
          </a:p>
          <a:p>
            <a:r>
              <a:rPr lang="en-US" dirty="0" smtClean="0"/>
              <a:t>Online semester planning linked to class schedule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4343400"/>
            <a:ext cx="7623602" cy="2286000"/>
          </a:xfrm>
          <a:prstGeom prst="rect">
            <a:avLst/>
          </a:prstGeom>
        </p:spPr>
      </p:pic>
    </p:spTree>
    <p:extLst>
      <p:ext uri="{BB962C8B-B14F-4D97-AF65-F5344CB8AC3E}">
        <p14:creationId xmlns:p14="http://schemas.microsoft.com/office/powerpoint/2010/main" val="3489424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Focus Area 2: Strengthen Support for Entering Students</a:t>
            </a:r>
            <a:endParaRPr lang="en-US" dirty="0"/>
          </a:p>
        </p:txBody>
      </p:sp>
      <p:sp>
        <p:nvSpPr>
          <p:cNvPr id="6" name="Content Placeholder 5"/>
          <p:cNvSpPr>
            <a:spLocks noGrp="1"/>
          </p:cNvSpPr>
          <p:nvPr>
            <p:ph idx="1"/>
          </p:nvPr>
        </p:nvSpPr>
        <p:spPr>
          <a:xfrm>
            <a:off x="1009443" y="1807361"/>
            <a:ext cx="6534357" cy="4051437"/>
          </a:xfrm>
        </p:spPr>
        <p:txBody>
          <a:bodyPr>
            <a:normAutofit/>
          </a:bodyPr>
          <a:lstStyle/>
          <a:p>
            <a:pPr marL="0" indent="0">
              <a:buNone/>
            </a:pPr>
            <a:r>
              <a:rPr lang="en-US" sz="2000" dirty="0" smtClean="0"/>
              <a:t>Recommendation 2.5:  Encourage students to declare a program of study upon admission, intervene if a declaration is not made by the end of their second term, and require declaration by the end of their third term in order to maintain enrollment priority.</a:t>
            </a:r>
            <a:endParaRPr lang="en-US" sz="2000" dirty="0"/>
          </a:p>
        </p:txBody>
      </p:sp>
    </p:spTree>
    <p:extLst>
      <p:ext uri="{BB962C8B-B14F-4D97-AF65-F5344CB8AC3E}">
        <p14:creationId xmlns:p14="http://schemas.microsoft.com/office/powerpoint/2010/main" val="3364973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Focus Area 3: Incentivize Successful Behaviors</a:t>
            </a:r>
            <a:endParaRPr lang="en-US" dirty="0"/>
          </a:p>
        </p:txBody>
      </p:sp>
      <p:sp>
        <p:nvSpPr>
          <p:cNvPr id="6" name="Content Placeholder 5"/>
          <p:cNvSpPr>
            <a:spLocks noGrp="1"/>
          </p:cNvSpPr>
          <p:nvPr>
            <p:ph idx="1"/>
          </p:nvPr>
        </p:nvSpPr>
        <p:spPr/>
        <p:txBody>
          <a:bodyPr/>
          <a:lstStyle/>
          <a:p>
            <a:pPr marL="0" indent="0">
              <a:buNone/>
            </a:pPr>
            <a:r>
              <a:rPr lang="en-US" dirty="0" smtClean="0"/>
              <a:t>Recommendation 3.1: The community colleges will adopt system-wide enrollment priorities that:</a:t>
            </a:r>
          </a:p>
          <a:p>
            <a:r>
              <a:rPr lang="en-US" dirty="0" smtClean="0"/>
              <a:t>1. reflect the core mission of transfer, career technical education and basic skills development;</a:t>
            </a:r>
          </a:p>
          <a:p>
            <a:r>
              <a:rPr lang="en-US" dirty="0" smtClean="0"/>
              <a:t>2. encourage students to identify their educational objective and follow a prescribed path most likely to lead to success;</a:t>
            </a:r>
          </a:p>
          <a:p>
            <a:r>
              <a:rPr lang="en-US" dirty="0" smtClean="0"/>
              <a:t>3. ensure access and the opportunity for success for new students; and</a:t>
            </a:r>
          </a:p>
          <a:p>
            <a:r>
              <a:rPr lang="en-US" dirty="0" smtClean="0"/>
              <a:t>4. incentivize students to make progress toward their educational goal.</a:t>
            </a:r>
            <a:endParaRPr lang="en-US" dirty="0"/>
          </a:p>
        </p:txBody>
      </p:sp>
    </p:spTree>
    <p:extLst>
      <p:ext uri="{BB962C8B-B14F-4D97-AF65-F5344CB8AC3E}">
        <p14:creationId xmlns:p14="http://schemas.microsoft.com/office/powerpoint/2010/main" val="1539900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3"/>
          <p:cNvSpPr txBox="1">
            <a:spLocks noChangeArrowheads="1"/>
          </p:cNvSpPr>
          <p:nvPr/>
        </p:nvSpPr>
        <p:spPr bwMode="auto">
          <a:xfrm>
            <a:off x="2667000" y="228600"/>
            <a:ext cx="426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t>Priority Enrollment Concept in the </a:t>
            </a:r>
          </a:p>
          <a:p>
            <a:pPr algn="ctr" eaLnBrk="1" hangingPunct="1"/>
            <a:r>
              <a:rPr lang="en-US" b="1"/>
              <a:t>Proposed Title 5, Section 58108 Regulation</a:t>
            </a:r>
          </a:p>
        </p:txBody>
      </p:sp>
      <p:sp>
        <p:nvSpPr>
          <p:cNvPr id="47107" name="TextBox 4"/>
          <p:cNvSpPr txBox="1">
            <a:spLocks noChangeArrowheads="1"/>
          </p:cNvSpPr>
          <p:nvPr/>
        </p:nvSpPr>
        <p:spPr bwMode="auto">
          <a:xfrm>
            <a:off x="1676400" y="1371600"/>
            <a:ext cx="642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t>Ed Code: </a:t>
            </a:r>
            <a:r>
              <a:rPr lang="en-US"/>
              <a:t>Active duty military &amp; veteran students* and current and former foster youth* who are new &amp; fully matriculated or continuing in good standing</a:t>
            </a:r>
          </a:p>
        </p:txBody>
      </p:sp>
      <p:sp>
        <p:nvSpPr>
          <p:cNvPr id="47108" name="TextBox 5"/>
          <p:cNvSpPr txBox="1">
            <a:spLocks noChangeArrowheads="1"/>
          </p:cNvSpPr>
          <p:nvPr/>
        </p:nvSpPr>
        <p:spPr bwMode="auto">
          <a:xfrm>
            <a:off x="2057400" y="2667000"/>
            <a:ext cx="5284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t>Existing Title 5: </a:t>
            </a:r>
            <a:r>
              <a:rPr lang="en-US"/>
              <a:t>New and continuing fully matriculated </a:t>
            </a:r>
          </a:p>
          <a:p>
            <a:pPr algn="ctr" eaLnBrk="1" hangingPunct="1"/>
            <a:r>
              <a:rPr lang="en-US"/>
              <a:t>EOPS &amp; DSPS students in good standing</a:t>
            </a:r>
          </a:p>
        </p:txBody>
      </p:sp>
      <p:sp>
        <p:nvSpPr>
          <p:cNvPr id="47109" name="TextBox 6"/>
          <p:cNvSpPr txBox="1">
            <a:spLocks noChangeArrowheads="1"/>
          </p:cNvSpPr>
          <p:nvPr/>
        </p:nvSpPr>
        <p:spPr bwMode="auto">
          <a:xfrm>
            <a:off x="1905000" y="3657600"/>
            <a:ext cx="55260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Continuing students in good standing and new, fully matriculated students.</a:t>
            </a:r>
          </a:p>
          <a:p>
            <a:pPr algn="ctr" eaLnBrk="1" hangingPunct="1"/>
            <a:endParaRPr lang="en-US"/>
          </a:p>
        </p:txBody>
      </p:sp>
      <p:sp>
        <p:nvSpPr>
          <p:cNvPr id="47110" name="TextBox 9"/>
          <p:cNvSpPr txBox="1">
            <a:spLocks noChangeArrowheads="1"/>
          </p:cNvSpPr>
          <p:nvPr/>
        </p:nvSpPr>
        <p:spPr bwMode="auto">
          <a:xfrm>
            <a:off x="3810000" y="990600"/>
            <a:ext cx="181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tx2"/>
                </a:solidFill>
              </a:rPr>
              <a:t>Order of Priority:</a:t>
            </a:r>
          </a:p>
        </p:txBody>
      </p:sp>
      <p:sp>
        <p:nvSpPr>
          <p:cNvPr id="47111" name="TextBox 10"/>
          <p:cNvSpPr txBox="1">
            <a:spLocks noChangeArrowheads="1"/>
          </p:cNvSpPr>
          <p:nvPr/>
        </p:nvSpPr>
        <p:spPr bwMode="auto">
          <a:xfrm>
            <a:off x="1577975" y="1752600"/>
            <a:ext cx="303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tx2"/>
                </a:solidFill>
              </a:rPr>
              <a:t>1</a:t>
            </a:r>
          </a:p>
        </p:txBody>
      </p:sp>
      <p:sp>
        <p:nvSpPr>
          <p:cNvPr id="47112" name="TextBox 11"/>
          <p:cNvSpPr txBox="1">
            <a:spLocks noChangeArrowheads="1"/>
          </p:cNvSpPr>
          <p:nvPr/>
        </p:nvSpPr>
        <p:spPr bwMode="auto">
          <a:xfrm>
            <a:off x="1577975" y="2667000"/>
            <a:ext cx="303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tx2"/>
                </a:solidFill>
              </a:rPr>
              <a:t>2</a:t>
            </a:r>
          </a:p>
        </p:txBody>
      </p:sp>
      <p:sp>
        <p:nvSpPr>
          <p:cNvPr id="47113" name="TextBox 12"/>
          <p:cNvSpPr txBox="1">
            <a:spLocks noChangeArrowheads="1"/>
          </p:cNvSpPr>
          <p:nvPr/>
        </p:nvSpPr>
        <p:spPr bwMode="auto">
          <a:xfrm>
            <a:off x="1577975" y="3908425"/>
            <a:ext cx="303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tx2"/>
                </a:solidFill>
              </a:rPr>
              <a:t>3</a:t>
            </a:r>
          </a:p>
        </p:txBody>
      </p:sp>
      <p:sp>
        <p:nvSpPr>
          <p:cNvPr id="15" name="Left Brace 14"/>
          <p:cNvSpPr/>
          <p:nvPr/>
        </p:nvSpPr>
        <p:spPr>
          <a:xfrm>
            <a:off x="1219200" y="1752600"/>
            <a:ext cx="457200" cy="2957513"/>
          </a:xfrm>
          <a:prstGeom prst="leftBrace">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b="1" dirty="0">
              <a:solidFill>
                <a:schemeClr val="accent3">
                  <a:lumMod val="75000"/>
                </a:schemeClr>
              </a:solidFill>
            </a:endParaRPr>
          </a:p>
        </p:txBody>
      </p:sp>
      <p:sp>
        <p:nvSpPr>
          <p:cNvPr id="47115" name="TextBox 16"/>
          <p:cNvSpPr txBox="1">
            <a:spLocks noChangeArrowheads="1"/>
          </p:cNvSpPr>
          <p:nvPr/>
        </p:nvSpPr>
        <p:spPr bwMode="auto">
          <a:xfrm>
            <a:off x="152400" y="1981200"/>
            <a:ext cx="12192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i="1" dirty="0"/>
              <a:t>Academic Conditions for :</a:t>
            </a:r>
          </a:p>
          <a:p>
            <a:pPr eaLnBrk="1" hangingPunct="1">
              <a:spcAft>
                <a:spcPts val="600"/>
              </a:spcAft>
              <a:buFont typeface="Arial" charset="0"/>
              <a:buChar char="•"/>
            </a:pPr>
            <a:r>
              <a:rPr lang="en-US" sz="1200" dirty="0"/>
              <a:t>100 unit threshold</a:t>
            </a:r>
          </a:p>
          <a:p>
            <a:pPr eaLnBrk="1" hangingPunct="1">
              <a:spcAft>
                <a:spcPts val="600"/>
              </a:spcAft>
              <a:buFont typeface="Arial" charset="0"/>
              <a:buChar char="•"/>
            </a:pPr>
            <a:r>
              <a:rPr lang="en-US" sz="1200" dirty="0"/>
              <a:t>Good standing: not on academic or progress probation for 2 consecutive terms (title 5, 55031)</a:t>
            </a:r>
          </a:p>
        </p:txBody>
      </p:sp>
      <p:sp>
        <p:nvSpPr>
          <p:cNvPr id="19" name="Right Brace 18"/>
          <p:cNvSpPr/>
          <p:nvPr/>
        </p:nvSpPr>
        <p:spPr>
          <a:xfrm>
            <a:off x="7543800" y="3581400"/>
            <a:ext cx="76200" cy="1447800"/>
          </a:xfrm>
          <a:prstGeom prst="rightBrace">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p>
        </p:txBody>
      </p:sp>
      <p:sp>
        <p:nvSpPr>
          <p:cNvPr id="47117" name="TextBox 20"/>
          <p:cNvSpPr txBox="1">
            <a:spLocks noChangeArrowheads="1"/>
          </p:cNvSpPr>
          <p:nvPr/>
        </p:nvSpPr>
        <p:spPr bwMode="auto">
          <a:xfrm>
            <a:off x="7793038" y="3729038"/>
            <a:ext cx="11223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District flexibility to set priorities and categories within these groups</a:t>
            </a:r>
          </a:p>
        </p:txBody>
      </p:sp>
      <p:sp>
        <p:nvSpPr>
          <p:cNvPr id="22" name="Down Arrow 21"/>
          <p:cNvSpPr/>
          <p:nvPr/>
        </p:nvSpPr>
        <p:spPr>
          <a:xfrm>
            <a:off x="4648200" y="23622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48200" y="3276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120" name="TextBox 1"/>
          <p:cNvSpPr txBox="1">
            <a:spLocks noChangeArrowheads="1"/>
          </p:cNvSpPr>
          <p:nvPr/>
        </p:nvSpPr>
        <p:spPr bwMode="auto">
          <a:xfrm>
            <a:off x="685800" y="5715000"/>
            <a:ext cx="81661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i="1"/>
              <a:t>*Education Code section 66025.8 requires community college to grant priority enrollment to any member or former member of the Armed Forces of the United States within four years of leaving active duty. EC 66025.9 requires priority enrollment for current and former foster youth up to, and including, age 24.</a:t>
            </a:r>
          </a:p>
        </p:txBody>
      </p:sp>
      <p:sp>
        <p:nvSpPr>
          <p:cNvPr id="47121" name="TextBox 26"/>
          <p:cNvSpPr txBox="1">
            <a:spLocks noChangeArrowheads="1"/>
          </p:cNvSpPr>
          <p:nvPr/>
        </p:nvSpPr>
        <p:spPr bwMode="auto">
          <a:xfrm>
            <a:off x="2057400" y="4724400"/>
            <a:ext cx="5526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District flexibility to set priorities and categories for other students</a:t>
            </a:r>
            <a:endParaRPr lang="en-US" sz="1200"/>
          </a:p>
        </p:txBody>
      </p:sp>
      <p:sp>
        <p:nvSpPr>
          <p:cNvPr id="28" name="Down Arrow 27"/>
          <p:cNvSpPr/>
          <p:nvPr/>
        </p:nvSpPr>
        <p:spPr>
          <a:xfrm>
            <a:off x="4648200" y="43434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Brace 25"/>
          <p:cNvSpPr/>
          <p:nvPr/>
        </p:nvSpPr>
        <p:spPr>
          <a:xfrm>
            <a:off x="7772400" y="1371600"/>
            <a:ext cx="184150" cy="182245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7124" name="TextBox 28"/>
          <p:cNvSpPr txBox="1">
            <a:spLocks noChangeArrowheads="1"/>
          </p:cNvSpPr>
          <p:nvPr/>
        </p:nvSpPr>
        <p:spPr bwMode="auto">
          <a:xfrm>
            <a:off x="8001000" y="1524000"/>
            <a:ext cx="9683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District flexibility provided to collapse level 1 &amp; 2 if sufficient capacity exists to do so without displacing level 1 students</a:t>
            </a:r>
          </a:p>
        </p:txBody>
      </p:sp>
    </p:spTree>
    <p:extLst>
      <p:ext uri="{BB962C8B-B14F-4D97-AF65-F5344CB8AC3E}">
        <p14:creationId xmlns:p14="http://schemas.microsoft.com/office/powerpoint/2010/main" val="40031782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768350"/>
            <a:ext cx="8534400" cy="758825"/>
          </a:xfrm>
        </p:spPr>
        <p:txBody>
          <a:bodyPr>
            <a:normAutofit fontScale="90000"/>
          </a:bodyPr>
          <a:lstStyle/>
          <a:p>
            <a:pPr eaLnBrk="1" hangingPunct="1">
              <a:defRPr/>
            </a:pPr>
            <a:r>
              <a:rPr lang="en-US" b="1" dirty="0" smtClean="0"/>
              <a:t>Loss of Enrollment Priority</a:t>
            </a:r>
            <a:r>
              <a:rPr lang="en-US" sz="3600" b="1" dirty="0">
                <a:solidFill>
                  <a:schemeClr val="tx1"/>
                </a:solidFill>
              </a:rPr>
              <a:t/>
            </a:r>
            <a:br>
              <a:rPr lang="en-US" sz="3600" b="1" dirty="0">
                <a:solidFill>
                  <a:schemeClr val="tx1"/>
                </a:solidFill>
              </a:rPr>
            </a:br>
            <a:endParaRPr lang="en-US" dirty="0"/>
          </a:p>
        </p:txBody>
      </p:sp>
      <p:sp>
        <p:nvSpPr>
          <p:cNvPr id="17412" name="Content Placeholder 8"/>
          <p:cNvSpPr txBox="1">
            <a:spLocks/>
          </p:cNvSpPr>
          <p:nvPr/>
        </p:nvSpPr>
        <p:spPr bwMode="auto">
          <a:xfrm>
            <a:off x="563563" y="1719263"/>
            <a:ext cx="7894637" cy="3962400"/>
          </a:xfrm>
          <a:prstGeom prst="rect">
            <a:avLst/>
          </a:prstGeom>
          <a:noFill/>
          <a:ln>
            <a:noFill/>
          </a:ln>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spcAft>
                <a:spcPts val="1200"/>
              </a:spcAft>
              <a:defRPr/>
            </a:pPr>
            <a:r>
              <a:rPr lang="en-US" sz="2800" i="1" dirty="0" smtClean="0">
                <a:latin typeface="+mn-lt"/>
              </a:rPr>
              <a:t>Continuing students would lose enrollment priority if they…</a:t>
            </a:r>
          </a:p>
          <a:p>
            <a:pPr>
              <a:spcAft>
                <a:spcPts val="1200"/>
              </a:spcAft>
              <a:buFont typeface="Arial" pitchFamily="34" charset="0"/>
              <a:buChar char="•"/>
              <a:defRPr/>
            </a:pPr>
            <a:r>
              <a:rPr lang="en-US" sz="2800" dirty="0" smtClean="0">
                <a:latin typeface="+mn-lt"/>
              </a:rPr>
              <a:t>Earned more than 100 units </a:t>
            </a:r>
            <a:r>
              <a:rPr lang="en-US" sz="2000" i="1" dirty="0" smtClean="0">
                <a:latin typeface="+mn-lt"/>
              </a:rPr>
              <a:t>(not including </a:t>
            </a:r>
            <a:r>
              <a:rPr lang="en-US" sz="2000" i="1" dirty="0" err="1" smtClean="0">
                <a:latin typeface="+mn-lt"/>
              </a:rPr>
              <a:t>nondegree</a:t>
            </a:r>
            <a:r>
              <a:rPr lang="en-US" sz="2000" i="1" dirty="0" smtClean="0">
                <a:latin typeface="+mn-lt"/>
              </a:rPr>
              <a:t> applicable basic skills and ESL, and special classes) </a:t>
            </a:r>
          </a:p>
          <a:p>
            <a:pPr>
              <a:spcAft>
                <a:spcPts val="1200"/>
              </a:spcAft>
              <a:buFont typeface="Arial" pitchFamily="34" charset="0"/>
              <a:buChar char="•"/>
              <a:defRPr/>
            </a:pPr>
            <a:r>
              <a:rPr lang="en-US" sz="2800" dirty="0" smtClean="0">
                <a:latin typeface="+mn-lt"/>
              </a:rPr>
              <a:t>Are on academic or progress probation for two consecutive terms </a:t>
            </a:r>
            <a:r>
              <a:rPr lang="en-US" sz="2000" i="1" dirty="0" smtClean="0">
                <a:latin typeface="+mn-lt"/>
              </a:rPr>
              <a:t>(as defined by existing title 5 regulations) </a:t>
            </a:r>
            <a:endParaRPr lang="en-US" sz="2000" i="1" dirty="0">
              <a:latin typeface="+mn-lt"/>
            </a:endParaRPr>
          </a:p>
        </p:txBody>
      </p:sp>
      <p:sp>
        <p:nvSpPr>
          <p:cNvPr id="48133" name="Content Placeholder 4"/>
          <p:cNvSpPr txBox="1">
            <a:spLocks/>
          </p:cNvSpPr>
          <p:nvPr/>
        </p:nvSpPr>
        <p:spPr bwMode="auto">
          <a:xfrm>
            <a:off x="538163" y="1508125"/>
            <a:ext cx="74676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2400" b="1">
              <a:latin typeface="Georgia" pitchFamily="18" charset="0"/>
            </a:endParaRPr>
          </a:p>
        </p:txBody>
      </p:sp>
    </p:spTree>
    <p:extLst>
      <p:ext uri="{BB962C8B-B14F-4D97-AF65-F5344CB8AC3E}">
        <p14:creationId xmlns:p14="http://schemas.microsoft.com/office/powerpoint/2010/main" val="152770612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92" y="119743"/>
            <a:ext cx="8229600" cy="1143000"/>
          </a:xfrm>
        </p:spPr>
        <p:txBody>
          <a:bodyPr>
            <a:normAutofit/>
          </a:bodyPr>
          <a:lstStyle/>
          <a:p>
            <a:pPr eaLnBrk="1" fontAlgn="auto" hangingPunct="1">
              <a:spcAft>
                <a:spcPts val="0"/>
              </a:spcAft>
              <a:defRPr/>
            </a:pPr>
            <a:r>
              <a:rPr lang="en-US" b="1" dirty="0" smtClean="0"/>
              <a:t>Exemptions &amp; Appeals</a:t>
            </a:r>
            <a:endParaRPr lang="en-US" b="1" dirty="0"/>
          </a:p>
        </p:txBody>
      </p:sp>
      <p:sp>
        <p:nvSpPr>
          <p:cNvPr id="18436" name="Content Placeholder 2"/>
          <p:cNvSpPr>
            <a:spLocks noGrp="1"/>
          </p:cNvSpPr>
          <p:nvPr/>
        </p:nvSpPr>
        <p:spPr bwMode="auto">
          <a:xfrm>
            <a:off x="95992" y="1262743"/>
            <a:ext cx="8610600" cy="4389438"/>
          </a:xfrm>
          <a:prstGeom prst="rect">
            <a:avLst/>
          </a:prstGeom>
          <a:noFill/>
          <a:ln>
            <a:noFill/>
          </a:ln>
          <a:extLst/>
        </p:spPr>
        <p:txBody>
          <a:bodyPr/>
          <a:lstStyle/>
          <a:p>
            <a:pPr marL="342900" indent="-342900">
              <a:buFont typeface="Arial" pitchFamily="34" charset="0"/>
              <a:buChar char="•"/>
              <a:defRPr/>
            </a:pPr>
            <a:r>
              <a:rPr lang="en-US" sz="2400" b="1" i="1" dirty="0">
                <a:latin typeface="+mn-lt"/>
              </a:rPr>
              <a:t>Exemptions:</a:t>
            </a:r>
            <a:r>
              <a:rPr lang="en-US" sz="2400" dirty="0">
                <a:latin typeface="+mn-lt"/>
              </a:rPr>
              <a:t> Districts </a:t>
            </a:r>
            <a:r>
              <a:rPr lang="en-US" sz="2400" u="sng" dirty="0">
                <a:latin typeface="+mn-lt"/>
              </a:rPr>
              <a:t>may</a:t>
            </a:r>
            <a:r>
              <a:rPr lang="en-US" sz="2400" dirty="0">
                <a:latin typeface="+mn-lt"/>
              </a:rPr>
              <a:t> exempt categories of students </a:t>
            </a:r>
            <a:r>
              <a:rPr lang="en-US" sz="2400" dirty="0" smtClean="0">
                <a:latin typeface="+mn-lt"/>
              </a:rPr>
              <a:t>or units from </a:t>
            </a:r>
            <a:r>
              <a:rPr lang="en-US" sz="2400" dirty="0">
                <a:latin typeface="+mn-lt"/>
              </a:rPr>
              <a:t>the 100 unit </a:t>
            </a:r>
            <a:r>
              <a:rPr lang="en-US" sz="2400" dirty="0" smtClean="0">
                <a:latin typeface="+mn-lt"/>
              </a:rPr>
              <a:t>limit.  For example:</a:t>
            </a:r>
            <a:endParaRPr lang="en-US" sz="2400" dirty="0">
              <a:latin typeface="+mn-lt"/>
            </a:endParaRPr>
          </a:p>
          <a:p>
            <a:pPr marL="800100" lvl="1" indent="-342900">
              <a:spcAft>
                <a:spcPts val="600"/>
              </a:spcAft>
              <a:buFont typeface="Arial" pitchFamily="34" charset="0"/>
              <a:buChar char="•"/>
              <a:defRPr/>
            </a:pPr>
            <a:r>
              <a:rPr lang="en-US" sz="2000" dirty="0" smtClean="0"/>
              <a:t>High </a:t>
            </a:r>
            <a:r>
              <a:rPr lang="en-US" sz="2000" dirty="0"/>
              <a:t>unit majors or programs </a:t>
            </a:r>
          </a:p>
          <a:p>
            <a:pPr marL="800100" lvl="1" indent="-342900">
              <a:buFont typeface="Arial" pitchFamily="34" charset="0"/>
              <a:buChar char="•"/>
              <a:defRPr/>
            </a:pPr>
            <a:r>
              <a:rPr lang="en-US" sz="2000" dirty="0" smtClean="0">
                <a:latin typeface="+mn-lt"/>
              </a:rPr>
              <a:t>Units </a:t>
            </a:r>
            <a:r>
              <a:rPr lang="en-US" sz="2000" dirty="0">
                <a:latin typeface="+mn-lt"/>
              </a:rPr>
              <a:t>earned through credit by </a:t>
            </a:r>
            <a:r>
              <a:rPr lang="en-US" sz="2000" dirty="0" smtClean="0">
                <a:latin typeface="+mn-lt"/>
              </a:rPr>
              <a:t>exam, Advanced Placement</a:t>
            </a:r>
            <a:r>
              <a:rPr lang="en-US" sz="2000" dirty="0">
                <a:latin typeface="+mn-lt"/>
              </a:rPr>
              <a:t>, IB, etc… </a:t>
            </a:r>
          </a:p>
          <a:p>
            <a:pPr lvl="1">
              <a:defRPr/>
            </a:pPr>
            <a:endParaRPr lang="en-US" sz="2000" dirty="0">
              <a:latin typeface="+mn-lt"/>
            </a:endParaRPr>
          </a:p>
          <a:p>
            <a:pPr marL="342900" indent="-342900">
              <a:buFont typeface="Arial" pitchFamily="34" charset="0"/>
              <a:buChar char="•"/>
              <a:defRPr/>
            </a:pPr>
            <a:r>
              <a:rPr lang="en-US" sz="2400" b="1" i="1" dirty="0" smtClean="0">
                <a:latin typeface="+mn-lt"/>
              </a:rPr>
              <a:t>Appeals</a:t>
            </a:r>
            <a:r>
              <a:rPr lang="en-US" sz="2400" b="1" i="1" dirty="0">
                <a:latin typeface="+mn-lt"/>
              </a:rPr>
              <a:t>: </a:t>
            </a:r>
            <a:r>
              <a:rPr lang="en-US" sz="2400" dirty="0">
                <a:latin typeface="+mn-lt"/>
              </a:rPr>
              <a:t>Districts </a:t>
            </a:r>
            <a:r>
              <a:rPr lang="en-US" sz="2400" u="sng" dirty="0" smtClean="0">
                <a:latin typeface="+mn-lt"/>
              </a:rPr>
              <a:t>must</a:t>
            </a:r>
            <a:r>
              <a:rPr lang="en-US" sz="2400" dirty="0" smtClean="0">
                <a:latin typeface="+mn-lt"/>
              </a:rPr>
              <a:t> </a:t>
            </a:r>
            <a:r>
              <a:rPr lang="en-US" sz="2400" dirty="0">
                <a:latin typeface="+mn-lt"/>
              </a:rPr>
              <a:t>adopt an appeals policy and process for students who:</a:t>
            </a:r>
          </a:p>
          <a:p>
            <a:pPr marL="971550" lvl="1" indent="-514350">
              <a:spcAft>
                <a:spcPts val="1200"/>
              </a:spcAft>
              <a:buFont typeface="+mj-lt"/>
              <a:buAutoNum type="arabicPeriod"/>
              <a:defRPr/>
            </a:pPr>
            <a:r>
              <a:rPr lang="en-US" sz="2000" dirty="0">
                <a:latin typeface="+mn-lt"/>
              </a:rPr>
              <a:t>Lose enrollment priority due to extenuating circumstances </a:t>
            </a:r>
          </a:p>
          <a:p>
            <a:pPr marL="971550" lvl="1" indent="-514350">
              <a:spcAft>
                <a:spcPts val="1200"/>
              </a:spcAft>
              <a:buFont typeface="+mj-lt"/>
              <a:buAutoNum type="arabicPeriod"/>
              <a:defRPr/>
            </a:pPr>
            <a:r>
              <a:rPr lang="en-US" sz="2000" dirty="0">
                <a:latin typeface="+mn-lt"/>
              </a:rPr>
              <a:t>Are disabled and who applied for but did not receive timely reasonable </a:t>
            </a:r>
            <a:r>
              <a:rPr lang="en-US" sz="2000" dirty="0" smtClean="0">
                <a:latin typeface="+mn-lt"/>
              </a:rPr>
              <a:t>accommodation</a:t>
            </a:r>
            <a:endParaRPr lang="en-US" sz="2000" dirty="0">
              <a:latin typeface="+mn-lt"/>
            </a:endParaRPr>
          </a:p>
          <a:p>
            <a:pPr marL="971550" lvl="1" indent="-514350">
              <a:spcAft>
                <a:spcPts val="1200"/>
              </a:spcAft>
              <a:buFont typeface="+mj-lt"/>
              <a:buAutoNum type="arabicPeriod"/>
              <a:defRPr/>
            </a:pPr>
            <a:r>
              <a:rPr lang="en-US" sz="2000" dirty="0">
                <a:latin typeface="+mn-lt"/>
              </a:rPr>
              <a:t>Districts </a:t>
            </a:r>
            <a:r>
              <a:rPr lang="en-US" sz="2000" i="1" dirty="0">
                <a:latin typeface="+mn-lt"/>
              </a:rPr>
              <a:t>may</a:t>
            </a:r>
            <a:r>
              <a:rPr lang="en-US" sz="2000" dirty="0">
                <a:latin typeface="+mn-lt"/>
              </a:rPr>
              <a:t> also allow appeals for students who demonstrate </a:t>
            </a:r>
            <a:r>
              <a:rPr lang="en-US" sz="2000" dirty="0" smtClean="0">
                <a:latin typeface="+mn-lt"/>
              </a:rPr>
              <a:t>“significant academic improvement” </a:t>
            </a:r>
            <a:r>
              <a:rPr lang="en-US" sz="2000" dirty="0">
                <a:latin typeface="+mn-lt"/>
              </a:rPr>
              <a:t>in a subsequent term</a:t>
            </a:r>
          </a:p>
          <a:p>
            <a:pPr>
              <a:defRPr/>
            </a:pPr>
            <a:endParaRPr lang="en-US" sz="2800" dirty="0">
              <a:latin typeface="+mn-lt"/>
            </a:endParaRPr>
          </a:p>
          <a:p>
            <a:pPr>
              <a:defRPr/>
            </a:pPr>
            <a:endParaRPr lang="en-US" sz="2800" dirty="0">
              <a:latin typeface="+mn-lt"/>
            </a:endParaRPr>
          </a:p>
        </p:txBody>
      </p:sp>
    </p:spTree>
    <p:extLst>
      <p:ext uri="{BB962C8B-B14F-4D97-AF65-F5344CB8AC3E}">
        <p14:creationId xmlns:p14="http://schemas.microsoft.com/office/powerpoint/2010/main" val="217982523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Focus Area 3: Incentivize Successful Behaviors</a:t>
            </a:r>
            <a:endParaRPr lang="en-US" dirty="0"/>
          </a:p>
        </p:txBody>
      </p:sp>
      <p:sp>
        <p:nvSpPr>
          <p:cNvPr id="6" name="Content Placeholder 5"/>
          <p:cNvSpPr>
            <a:spLocks noGrp="1"/>
          </p:cNvSpPr>
          <p:nvPr>
            <p:ph idx="1"/>
          </p:nvPr>
        </p:nvSpPr>
        <p:spPr/>
        <p:txBody>
          <a:bodyPr/>
          <a:lstStyle/>
          <a:p>
            <a:pPr marL="0" indent="0">
              <a:buNone/>
            </a:pPr>
            <a:r>
              <a:rPr lang="en-US" dirty="0"/>
              <a:t>R</a:t>
            </a:r>
            <a:r>
              <a:rPr lang="en-US" dirty="0" smtClean="0"/>
              <a:t>ecommendation 3.2: Require students receiving Board of Governors (BOG) Fee Waivers to meet various conditions and requirements:</a:t>
            </a:r>
          </a:p>
          <a:p>
            <a:r>
              <a:rPr lang="en-US" dirty="0" smtClean="0"/>
              <a:t>(A) Identify a degree, certificate, transfer, or career advancement goal; </a:t>
            </a:r>
          </a:p>
          <a:p>
            <a:r>
              <a:rPr lang="en-US" dirty="0" smtClean="0"/>
              <a:t>(B) Meet institutional satisfactory progress standards to be eligible for fee waiver renewal; and</a:t>
            </a:r>
          </a:p>
          <a:p>
            <a:r>
              <a:rPr lang="en-US" dirty="0" smtClean="0"/>
              <a:t>(C) Have a transcript that reflects no more than 110 units, not including basic skills and ESL courses.</a:t>
            </a:r>
            <a:endParaRPr lang="en-US" dirty="0"/>
          </a:p>
        </p:txBody>
      </p:sp>
    </p:spTree>
    <p:extLst>
      <p:ext uri="{BB962C8B-B14F-4D97-AF65-F5344CB8AC3E}">
        <p14:creationId xmlns:p14="http://schemas.microsoft.com/office/powerpoint/2010/main" val="1186039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SB 1456 and the BOG Fee Waiver</a:t>
            </a:r>
            <a:endParaRPr lang="en-US" b="1" dirty="0"/>
          </a:p>
        </p:txBody>
      </p:sp>
      <p:sp>
        <p:nvSpPr>
          <p:cNvPr id="5" name="Content Placeholder 4"/>
          <p:cNvSpPr>
            <a:spLocks noGrp="1"/>
          </p:cNvSpPr>
          <p:nvPr>
            <p:ph idx="1"/>
          </p:nvPr>
        </p:nvSpPr>
        <p:spPr>
          <a:xfrm>
            <a:off x="198305" y="2133600"/>
            <a:ext cx="7726496" cy="4038600"/>
          </a:xfrm>
        </p:spPr>
        <p:txBody>
          <a:bodyPr>
            <a:noAutofit/>
          </a:bodyPr>
          <a:lstStyle/>
          <a:p>
            <a:pPr>
              <a:spcAft>
                <a:spcPts val="1200"/>
              </a:spcAft>
            </a:pPr>
            <a:r>
              <a:rPr lang="en-US" sz="2000" dirty="0" smtClean="0"/>
              <a:t>Will mirror Enrollment Priority regulations:</a:t>
            </a:r>
          </a:p>
          <a:p>
            <a:pPr lvl="1">
              <a:spcAft>
                <a:spcPts val="1200"/>
              </a:spcAft>
            </a:pPr>
            <a:r>
              <a:rPr lang="en-US" sz="1800" dirty="0" smtClean="0"/>
              <a:t>Rely on existing academic (2.0) and progress (50%) standards in 55031(a) and (b)</a:t>
            </a:r>
          </a:p>
          <a:p>
            <a:pPr lvl="1">
              <a:spcAft>
                <a:spcPts val="1200"/>
              </a:spcAft>
            </a:pPr>
            <a:r>
              <a:rPr lang="en-US" sz="1800" dirty="0"/>
              <a:t>Loss of fee waiver eligibility after two consecutive terms </a:t>
            </a:r>
            <a:r>
              <a:rPr lang="en-US" sz="1800" dirty="0" smtClean="0"/>
              <a:t>on probation </a:t>
            </a:r>
            <a:r>
              <a:rPr lang="en-US" sz="1200" i="1" dirty="0"/>
              <a:t>(some discussion needed about how to treat summer terms</a:t>
            </a:r>
            <a:r>
              <a:rPr lang="en-US" sz="1200" i="1" dirty="0" smtClean="0"/>
              <a:t>)</a:t>
            </a:r>
            <a:endParaRPr lang="en-US" sz="1800" dirty="0" smtClean="0"/>
          </a:p>
          <a:p>
            <a:pPr>
              <a:spcAft>
                <a:spcPts val="1200"/>
              </a:spcAft>
            </a:pPr>
            <a:r>
              <a:rPr lang="en-US" sz="2000" dirty="0" smtClean="0"/>
              <a:t>Single appeal process for </a:t>
            </a:r>
            <a:r>
              <a:rPr lang="en-US" sz="2000" dirty="0"/>
              <a:t>loss of enrollment priority </a:t>
            </a:r>
            <a:r>
              <a:rPr lang="en-US" sz="2000" dirty="0" smtClean="0"/>
              <a:t>and loss of BOGFW</a:t>
            </a:r>
            <a:endParaRPr lang="en-US" sz="1400" i="1" dirty="0"/>
          </a:p>
        </p:txBody>
      </p:sp>
    </p:spTree>
    <p:extLst>
      <p:ext uri="{BB962C8B-B14F-4D97-AF65-F5344CB8AC3E}">
        <p14:creationId xmlns:p14="http://schemas.microsoft.com/office/powerpoint/2010/main" val="38552353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22395" cy="1143000"/>
          </a:xfrm>
        </p:spPr>
        <p:txBody>
          <a:bodyPr>
            <a:noAutofit/>
          </a:bodyPr>
          <a:lstStyle/>
          <a:p>
            <a:r>
              <a:rPr lang="en-US" sz="3600" b="1" dirty="0" smtClean="0"/>
              <a:t>Possible Timeline for Fee Waiver Regulations</a:t>
            </a:r>
            <a:endParaRPr lang="en-US" sz="3600" b="1" dirty="0"/>
          </a:p>
        </p:txBody>
      </p:sp>
      <p:sp>
        <p:nvSpPr>
          <p:cNvPr id="3" name="Content Placeholder 2"/>
          <p:cNvSpPr>
            <a:spLocks noGrp="1"/>
          </p:cNvSpPr>
          <p:nvPr>
            <p:ph idx="1"/>
          </p:nvPr>
        </p:nvSpPr>
        <p:spPr>
          <a:xfrm>
            <a:off x="429659" y="1545116"/>
            <a:ext cx="7571342" cy="4525963"/>
          </a:xfrm>
        </p:spPr>
        <p:txBody>
          <a:bodyPr>
            <a:normAutofit/>
          </a:bodyPr>
          <a:lstStyle/>
          <a:p>
            <a:pPr>
              <a:spcAft>
                <a:spcPts val="1200"/>
              </a:spcAft>
            </a:pPr>
            <a:r>
              <a:rPr lang="en-US" dirty="0" smtClean="0"/>
              <a:t>Proposed regulations to Board of Governors (BOG) May, 2013</a:t>
            </a:r>
          </a:p>
          <a:p>
            <a:pPr>
              <a:spcAft>
                <a:spcPts val="1200"/>
              </a:spcAft>
            </a:pPr>
            <a:r>
              <a:rPr lang="en-US" dirty="0" smtClean="0"/>
              <a:t>Adoption of regulations by (BOG) July, 2013</a:t>
            </a:r>
          </a:p>
          <a:p>
            <a:pPr>
              <a:spcAft>
                <a:spcPts val="1200"/>
              </a:spcAft>
            </a:pPr>
            <a:r>
              <a:rPr lang="en-US" dirty="0" smtClean="0"/>
              <a:t>Begin consumer information dissemination and notification 2013-14 and 2014-15 – first official notification after spring 2014</a:t>
            </a:r>
          </a:p>
          <a:p>
            <a:pPr>
              <a:spcAft>
                <a:spcPts val="1200"/>
              </a:spcAft>
            </a:pPr>
            <a:r>
              <a:rPr lang="en-US" dirty="0" smtClean="0"/>
              <a:t>Make system changes during 2014-15 to allow for single term fee waiver award</a:t>
            </a:r>
          </a:p>
          <a:p>
            <a:pPr>
              <a:spcAft>
                <a:spcPts val="1200"/>
              </a:spcAft>
            </a:pPr>
            <a:r>
              <a:rPr lang="en-US" dirty="0" smtClean="0"/>
              <a:t>First loss of fee waiver anticipated fall 2015 – districts may not implement early</a:t>
            </a:r>
            <a:endParaRPr lang="en-US" dirty="0"/>
          </a:p>
        </p:txBody>
      </p:sp>
    </p:spTree>
    <p:extLst>
      <p:ext uri="{BB962C8B-B14F-4D97-AF65-F5344CB8AC3E}">
        <p14:creationId xmlns:p14="http://schemas.microsoft.com/office/powerpoint/2010/main" val="3305457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5724"/>
            <a:ext cx="8077200" cy="924475"/>
          </a:xfrm>
        </p:spPr>
        <p:txBody>
          <a:bodyPr/>
          <a:lstStyle/>
          <a:p>
            <a:pPr algn="ctr"/>
            <a:r>
              <a:rPr lang="en-US" sz="2000" dirty="0" smtClean="0"/>
              <a:t/>
            </a:r>
            <a:br>
              <a:rPr lang="en-US" sz="2000" dirty="0" smtClean="0"/>
            </a:br>
            <a:r>
              <a:rPr lang="en-US" sz="2400" dirty="0" smtClean="0"/>
              <a:t>Refocusing </a:t>
            </a:r>
            <a:r>
              <a:rPr lang="en-US" sz="2400" dirty="0"/>
              <a:t>California Community </a:t>
            </a:r>
            <a:r>
              <a:rPr lang="en-US" sz="2400" dirty="0" smtClean="0"/>
              <a:t>Colleges</a:t>
            </a:r>
            <a:br>
              <a:rPr lang="en-US" sz="2400" dirty="0" smtClean="0"/>
            </a:br>
            <a:r>
              <a:rPr lang="en-US" sz="2400" dirty="0" smtClean="0"/>
              <a:t> </a:t>
            </a:r>
            <a:r>
              <a:rPr lang="en-US" sz="2400" dirty="0"/>
              <a:t>toward </a:t>
            </a:r>
            <a:r>
              <a:rPr lang="en-US" sz="2400" dirty="0" smtClean="0"/>
              <a:t>student success</a:t>
            </a:r>
            <a:endParaRPr lang="en-US" sz="1600" dirty="0"/>
          </a:p>
        </p:txBody>
      </p:sp>
      <p:sp>
        <p:nvSpPr>
          <p:cNvPr id="3" name="Content Placeholder 2"/>
          <p:cNvSpPr>
            <a:spLocks noGrp="1"/>
          </p:cNvSpPr>
          <p:nvPr>
            <p:ph idx="1"/>
          </p:nvPr>
        </p:nvSpPr>
        <p:spPr/>
        <p:txBody>
          <a:bodyPr/>
          <a:lstStyle/>
          <a:p>
            <a:pPr marL="0" indent="0">
              <a:buNone/>
            </a:pPr>
            <a:r>
              <a:rPr lang="en-US" dirty="0" smtClean="0"/>
              <a:t>This </a:t>
            </a:r>
            <a:r>
              <a:rPr lang="en-US" dirty="0"/>
              <a:t>comprehensive plan to improve the System’s capacity </a:t>
            </a:r>
            <a:r>
              <a:rPr lang="en-US" dirty="0" smtClean="0"/>
              <a:t>to </a:t>
            </a:r>
            <a:r>
              <a:rPr lang="en-US" dirty="0"/>
              <a:t>serve students</a:t>
            </a:r>
            <a:r>
              <a:rPr lang="en-US" dirty="0" smtClean="0"/>
              <a:t>:</a:t>
            </a:r>
          </a:p>
          <a:p>
            <a:pPr marL="0" indent="0">
              <a:buNone/>
            </a:pPr>
            <a:endParaRPr lang="en-US" dirty="0" smtClean="0"/>
          </a:p>
          <a:p>
            <a:r>
              <a:rPr lang="en-US" dirty="0"/>
              <a:t>Would rebalance priorities within the community </a:t>
            </a:r>
            <a:r>
              <a:rPr lang="en-US" dirty="0" smtClean="0"/>
              <a:t>college system to </a:t>
            </a:r>
            <a:r>
              <a:rPr lang="en-US" dirty="0"/>
              <a:t>better focus on the core missions of </a:t>
            </a:r>
            <a:r>
              <a:rPr lang="en-US" dirty="0" smtClean="0"/>
              <a:t>workforce preparation </a:t>
            </a:r>
            <a:r>
              <a:rPr lang="en-US" dirty="0"/>
              <a:t>and transfer, while protecting access </a:t>
            </a:r>
            <a:endParaRPr lang="en-US" dirty="0" smtClean="0"/>
          </a:p>
          <a:p>
            <a:r>
              <a:rPr lang="en-US" dirty="0"/>
              <a:t>Would make community colleges more </a:t>
            </a:r>
            <a:r>
              <a:rPr lang="en-US" dirty="0" smtClean="0"/>
              <a:t>responsive to the needs </a:t>
            </a:r>
            <a:r>
              <a:rPr lang="en-US" dirty="0"/>
              <a:t>of students and the </a:t>
            </a:r>
            <a:r>
              <a:rPr lang="en-US" dirty="0" smtClean="0"/>
              <a:t>economy</a:t>
            </a:r>
          </a:p>
          <a:p>
            <a:r>
              <a:rPr lang="en-US" dirty="0"/>
              <a:t>Would increase student success </a:t>
            </a:r>
            <a:r>
              <a:rPr lang="en-US" dirty="0" smtClean="0"/>
              <a:t>rates for </a:t>
            </a:r>
            <a:r>
              <a:rPr lang="en-US" dirty="0"/>
              <a:t>certificate </a:t>
            </a:r>
            <a:r>
              <a:rPr lang="en-US" dirty="0" smtClean="0"/>
              <a:t>and degree </a:t>
            </a:r>
            <a:r>
              <a:rPr lang="en-US" dirty="0"/>
              <a:t>completion and transfer to four-year institutions</a:t>
            </a:r>
          </a:p>
        </p:txBody>
      </p:sp>
    </p:spTree>
    <p:extLst>
      <p:ext uri="{BB962C8B-B14F-4D97-AF65-F5344CB8AC3E}">
        <p14:creationId xmlns:p14="http://schemas.microsoft.com/office/powerpoint/2010/main" val="430817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Focus Area 8: Align Resources with Student Success Recommendations</a:t>
            </a:r>
            <a:endParaRPr lang="en-US" dirty="0"/>
          </a:p>
        </p:txBody>
      </p:sp>
      <p:sp>
        <p:nvSpPr>
          <p:cNvPr id="6" name="Content Placeholder 5"/>
          <p:cNvSpPr>
            <a:spLocks noGrp="1"/>
          </p:cNvSpPr>
          <p:nvPr>
            <p:ph idx="1"/>
          </p:nvPr>
        </p:nvSpPr>
        <p:spPr>
          <a:xfrm>
            <a:off x="1009443" y="1807361"/>
            <a:ext cx="6686757" cy="4051437"/>
          </a:xfrm>
        </p:spPr>
        <p:txBody>
          <a:bodyPr>
            <a:normAutofit/>
          </a:bodyPr>
          <a:lstStyle/>
          <a:p>
            <a:pPr marL="0" indent="0">
              <a:buNone/>
            </a:pPr>
            <a:r>
              <a:rPr lang="en-US" sz="2400" dirty="0" smtClean="0"/>
              <a:t>Recommendation 8.2: Invest in a student support initiative</a:t>
            </a:r>
            <a:endParaRPr lang="en-US" sz="2400" dirty="0"/>
          </a:p>
        </p:txBody>
      </p:sp>
    </p:spTree>
    <p:extLst>
      <p:ext uri="{BB962C8B-B14F-4D97-AF65-F5344CB8AC3E}">
        <p14:creationId xmlns:p14="http://schemas.microsoft.com/office/powerpoint/2010/main" val="2167498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8686801" cy="784728"/>
          </a:xfrm>
        </p:spPr>
        <p:txBody>
          <a:bodyPr>
            <a:noAutofit/>
          </a:bodyPr>
          <a:lstStyle/>
          <a:p>
            <a:r>
              <a:rPr lang="en-US" sz="2400" b="1" dirty="0"/>
              <a:t>Funding </a:t>
            </a:r>
            <a:r>
              <a:rPr lang="en-US" sz="2400" b="1" dirty="0" smtClean="0"/>
              <a:t>Formula for </a:t>
            </a:r>
            <a:r>
              <a:rPr lang="en-US" sz="2400" b="1" dirty="0"/>
              <a:t>2013-14 and 2014-15</a:t>
            </a:r>
            <a:endParaRPr lang="en-US" sz="2400" dirty="0"/>
          </a:p>
        </p:txBody>
      </p:sp>
      <p:sp>
        <p:nvSpPr>
          <p:cNvPr id="3" name="Content Placeholder 2"/>
          <p:cNvSpPr>
            <a:spLocks noGrp="1"/>
          </p:cNvSpPr>
          <p:nvPr>
            <p:ph idx="1"/>
          </p:nvPr>
        </p:nvSpPr>
        <p:spPr>
          <a:xfrm>
            <a:off x="334536" y="1600200"/>
            <a:ext cx="8698145" cy="4291716"/>
          </a:xfrm>
        </p:spPr>
        <p:txBody>
          <a:bodyPr>
            <a:noAutofit/>
          </a:bodyPr>
          <a:lstStyle/>
          <a:p>
            <a:pPr marL="0" indent="0">
              <a:buNone/>
            </a:pPr>
            <a:r>
              <a:rPr lang="en-US" sz="2000" dirty="0"/>
              <a:t>Allocations based on existing Matriculation </a:t>
            </a:r>
            <a:r>
              <a:rPr lang="en-US" sz="2000" dirty="0" smtClean="0"/>
              <a:t>formula:</a:t>
            </a:r>
            <a:endParaRPr lang="en-US" sz="2000" dirty="0"/>
          </a:p>
          <a:p>
            <a:r>
              <a:rPr lang="en-US" sz="2000" dirty="0"/>
              <a:t>2.4 </a:t>
            </a:r>
            <a:r>
              <a:rPr lang="en-US" sz="2000" dirty="0" smtClean="0"/>
              <a:t>X new </a:t>
            </a:r>
            <a:r>
              <a:rPr lang="en-US" sz="2000" dirty="0"/>
              <a:t>credit students plus </a:t>
            </a:r>
            <a:r>
              <a:rPr lang="en-US" sz="2000" dirty="0" smtClean="0"/>
              <a:t>1.0 X continuing </a:t>
            </a:r>
            <a:r>
              <a:rPr lang="en-US" sz="2000" dirty="0"/>
              <a:t>credit students</a:t>
            </a:r>
          </a:p>
          <a:p>
            <a:r>
              <a:rPr lang="en-US" sz="2000" dirty="0"/>
              <a:t>Each college receives at least 95% of prior year’s credit </a:t>
            </a:r>
            <a:r>
              <a:rPr lang="en-US" sz="2000" dirty="0" smtClean="0"/>
              <a:t>allocation (if budget allows)</a:t>
            </a:r>
            <a:endParaRPr lang="en-US" sz="2000" dirty="0"/>
          </a:p>
          <a:p>
            <a:r>
              <a:rPr lang="en-US" sz="2000" dirty="0"/>
              <a:t>Minimum guaranteed </a:t>
            </a:r>
            <a:r>
              <a:rPr lang="en-US" sz="2000" dirty="0" smtClean="0"/>
              <a:t>base allocation </a:t>
            </a:r>
            <a:r>
              <a:rPr lang="en-US" sz="2000" dirty="0"/>
              <a:t>of $</a:t>
            </a:r>
            <a:r>
              <a:rPr lang="en-US" sz="2000" dirty="0" smtClean="0"/>
              <a:t>50,000</a:t>
            </a:r>
            <a:br>
              <a:rPr lang="en-US" sz="2000" dirty="0" smtClean="0"/>
            </a:br>
            <a:r>
              <a:rPr lang="en-US" sz="2000" dirty="0" smtClean="0"/>
              <a:t>for small </a:t>
            </a:r>
            <a:r>
              <a:rPr lang="en-US" sz="2000" dirty="0"/>
              <a:t>colleges</a:t>
            </a:r>
          </a:p>
          <a:p>
            <a:r>
              <a:rPr lang="en-US" sz="2000" dirty="0" smtClean="0"/>
              <a:t>Credit enrollment headcount based on prior year </a:t>
            </a:r>
            <a:r>
              <a:rPr lang="en-US" sz="2000" dirty="0"/>
              <a:t>MIS data </a:t>
            </a:r>
            <a:endParaRPr lang="en-US" sz="2000" dirty="0" smtClean="0"/>
          </a:p>
          <a:p>
            <a:r>
              <a:rPr lang="en-US" sz="2000" dirty="0" smtClean="0"/>
              <a:t>Match </a:t>
            </a:r>
            <a:r>
              <a:rPr lang="en-US" sz="2000" dirty="0"/>
              <a:t>requirement of 3:1 </a:t>
            </a:r>
          </a:p>
          <a:p>
            <a:pPr marL="0" indent="0">
              <a:buNone/>
            </a:pPr>
            <a:endParaRPr lang="en-US" sz="2800" dirty="0"/>
          </a:p>
        </p:txBody>
      </p:sp>
    </p:spTree>
    <p:extLst>
      <p:ext uri="{BB962C8B-B14F-4D97-AF65-F5344CB8AC3E}">
        <p14:creationId xmlns:p14="http://schemas.microsoft.com/office/powerpoint/2010/main" val="49026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3708"/>
            <a:ext cx="7772400" cy="985102"/>
          </a:xfrm>
        </p:spPr>
        <p:txBody>
          <a:bodyPr>
            <a:normAutofit fontScale="90000"/>
          </a:bodyPr>
          <a:lstStyle/>
          <a:p>
            <a:r>
              <a:rPr lang="en-US" sz="2600" b="1" dirty="0" smtClean="0"/>
              <a:t>SB 1456 Student Success and Support Program </a:t>
            </a:r>
            <a:br>
              <a:rPr lang="en-US" sz="2600" b="1" dirty="0" smtClean="0"/>
            </a:br>
            <a:r>
              <a:rPr lang="en-US" sz="4000" b="1" dirty="0" smtClean="0"/>
              <a:t>Credit Funding Formula</a:t>
            </a:r>
            <a:endParaRPr lang="en-US" sz="4000" b="1" dirty="0"/>
          </a:p>
        </p:txBody>
      </p:sp>
      <p:sp>
        <p:nvSpPr>
          <p:cNvPr id="4" name="TextBox 3"/>
          <p:cNvSpPr txBox="1"/>
          <p:nvPr/>
        </p:nvSpPr>
        <p:spPr>
          <a:xfrm>
            <a:off x="5135880" y="1454222"/>
            <a:ext cx="1295400" cy="830997"/>
          </a:xfrm>
          <a:prstGeom prst="rect">
            <a:avLst/>
          </a:prstGeom>
          <a:noFill/>
        </p:spPr>
        <p:txBody>
          <a:bodyPr wrap="square" rtlCol="0">
            <a:spAutoFit/>
          </a:bodyPr>
          <a:lstStyle/>
          <a:p>
            <a:pPr algn="ctr"/>
            <a:r>
              <a:rPr lang="en-US" sz="1600" b="1" dirty="0" smtClean="0">
                <a:solidFill>
                  <a:prstClr val="black"/>
                </a:solidFill>
              </a:rPr>
              <a:t>Students Served at the College</a:t>
            </a:r>
            <a:endParaRPr lang="en-US" sz="1600" dirty="0">
              <a:solidFill>
                <a:prstClr val="black"/>
              </a:solidFill>
            </a:endParaRPr>
          </a:p>
        </p:txBody>
      </p:sp>
      <p:sp>
        <p:nvSpPr>
          <p:cNvPr id="5" name="TextBox 4"/>
          <p:cNvSpPr txBox="1"/>
          <p:nvPr/>
        </p:nvSpPr>
        <p:spPr>
          <a:xfrm>
            <a:off x="7455660" y="1638888"/>
            <a:ext cx="1542795" cy="646331"/>
          </a:xfrm>
          <a:prstGeom prst="rect">
            <a:avLst/>
          </a:prstGeom>
          <a:noFill/>
        </p:spPr>
        <p:txBody>
          <a:bodyPr wrap="none" rtlCol="0">
            <a:spAutoFit/>
          </a:bodyPr>
          <a:lstStyle/>
          <a:p>
            <a:pPr algn="ctr"/>
            <a:r>
              <a:rPr lang="en-US" b="1" dirty="0" smtClean="0">
                <a:solidFill>
                  <a:prstClr val="black"/>
                </a:solidFill>
              </a:rPr>
              <a:t>College Match</a:t>
            </a:r>
          </a:p>
          <a:p>
            <a:endParaRPr lang="en-US" dirty="0">
              <a:solidFill>
                <a:prstClr val="black"/>
              </a:solidFill>
            </a:endParaRPr>
          </a:p>
        </p:txBody>
      </p:sp>
      <p:sp>
        <p:nvSpPr>
          <p:cNvPr id="6" name="TextBox 5"/>
          <p:cNvSpPr txBox="1"/>
          <p:nvPr/>
        </p:nvSpPr>
        <p:spPr>
          <a:xfrm>
            <a:off x="1213104" y="1454222"/>
            <a:ext cx="2209799" cy="830997"/>
          </a:xfrm>
          <a:prstGeom prst="rect">
            <a:avLst/>
          </a:prstGeom>
          <a:noFill/>
        </p:spPr>
        <p:txBody>
          <a:bodyPr wrap="square" rtlCol="0">
            <a:spAutoFit/>
          </a:bodyPr>
          <a:lstStyle/>
          <a:p>
            <a:pPr algn="ctr"/>
            <a:r>
              <a:rPr lang="en-US" sz="1600" b="1" dirty="0" smtClean="0">
                <a:solidFill>
                  <a:prstClr val="black"/>
                </a:solidFill>
              </a:rPr>
              <a:t>College’s Potential Population of Students to Receive Services</a:t>
            </a:r>
            <a:endParaRPr lang="en-US" sz="1600" dirty="0">
              <a:solidFill>
                <a:prstClr val="black"/>
              </a:solidFill>
            </a:endParaRPr>
          </a:p>
        </p:txBody>
      </p:sp>
      <p:sp>
        <p:nvSpPr>
          <p:cNvPr id="9" name="Plus 8"/>
          <p:cNvSpPr/>
          <p:nvPr/>
        </p:nvSpPr>
        <p:spPr>
          <a:xfrm>
            <a:off x="3837432" y="1532654"/>
            <a:ext cx="457200" cy="48946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lus 9"/>
          <p:cNvSpPr/>
          <p:nvPr/>
        </p:nvSpPr>
        <p:spPr>
          <a:xfrm>
            <a:off x="6858000" y="1530944"/>
            <a:ext cx="457200" cy="48946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Down Arrow 10"/>
          <p:cNvSpPr/>
          <p:nvPr/>
        </p:nvSpPr>
        <p:spPr>
          <a:xfrm>
            <a:off x="2209800" y="2393942"/>
            <a:ext cx="228600" cy="40433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own Arrow 12"/>
          <p:cNvSpPr/>
          <p:nvPr/>
        </p:nvSpPr>
        <p:spPr>
          <a:xfrm>
            <a:off x="5669280" y="2393939"/>
            <a:ext cx="228600" cy="40433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91440" y="2920963"/>
            <a:ext cx="2438400" cy="1015663"/>
          </a:xfrm>
          <a:prstGeom prst="rect">
            <a:avLst/>
          </a:prstGeom>
          <a:noFill/>
        </p:spPr>
        <p:txBody>
          <a:bodyPr wrap="square" rtlCol="0">
            <a:spAutoFit/>
          </a:bodyPr>
          <a:lstStyle/>
          <a:p>
            <a:pPr algn="ctr"/>
            <a:r>
              <a:rPr lang="en-US" sz="1600" b="1" dirty="0" smtClean="0">
                <a:solidFill>
                  <a:prstClr val="black"/>
                </a:solidFill>
              </a:rPr>
              <a:t>Unduplicated Credit Student Headcount*</a:t>
            </a:r>
          </a:p>
          <a:p>
            <a:pPr algn="ctr"/>
            <a:r>
              <a:rPr lang="en-US" sz="1400" i="1" dirty="0" smtClean="0">
                <a:solidFill>
                  <a:prstClr val="black"/>
                </a:solidFill>
              </a:rPr>
              <a:t>(academic year = </a:t>
            </a:r>
          </a:p>
          <a:p>
            <a:pPr algn="ctr"/>
            <a:r>
              <a:rPr lang="en-US" sz="1400" i="1" dirty="0" smtClean="0">
                <a:solidFill>
                  <a:prstClr val="black"/>
                </a:solidFill>
              </a:rPr>
              <a:t>summer, fall, winter, spring)</a:t>
            </a:r>
            <a:endParaRPr lang="en-US" sz="1400" i="1" dirty="0">
              <a:solidFill>
                <a:prstClr val="black"/>
              </a:solidFill>
            </a:endParaRPr>
          </a:p>
        </p:txBody>
      </p:sp>
      <p:sp>
        <p:nvSpPr>
          <p:cNvPr id="15" name="TextBox 14"/>
          <p:cNvSpPr txBox="1"/>
          <p:nvPr/>
        </p:nvSpPr>
        <p:spPr>
          <a:xfrm>
            <a:off x="397526" y="5026399"/>
            <a:ext cx="3598926" cy="646331"/>
          </a:xfrm>
          <a:prstGeom prst="rect">
            <a:avLst/>
          </a:prstGeom>
          <a:noFill/>
        </p:spPr>
        <p:txBody>
          <a:bodyPr wrap="square" rtlCol="0">
            <a:spAutoFit/>
          </a:bodyPr>
          <a:lstStyle/>
          <a:p>
            <a:pPr eaLnBrk="0" fontAlgn="base" hangingPunct="0">
              <a:spcBef>
                <a:spcPct val="0"/>
              </a:spcBef>
              <a:spcAft>
                <a:spcPct val="0"/>
              </a:spcAft>
              <a:defRPr/>
            </a:pPr>
            <a:r>
              <a:rPr lang="en-US" sz="1200" dirty="0" smtClean="0">
                <a:solidFill>
                  <a:prstClr val="black"/>
                </a:solidFill>
              </a:rPr>
              <a:t>*Includes CA resident students enrolled as of census in at least 0.5 credit units,  (STD7) </a:t>
            </a:r>
            <a:r>
              <a:rPr lang="en-US" sz="1200" dirty="0" smtClean="0">
                <a:solidFill>
                  <a:prstClr val="black"/>
                </a:solidFill>
                <a:cs typeface="Arial" charset="0"/>
              </a:rPr>
              <a:t>headcount status</a:t>
            </a:r>
            <a:endParaRPr lang="en-US" sz="1200" dirty="0">
              <a:solidFill>
                <a:prstClr val="black"/>
              </a:solidFill>
              <a:cs typeface="Arial" charset="0"/>
            </a:endParaRPr>
          </a:p>
          <a:p>
            <a:pPr eaLnBrk="0" fontAlgn="base" hangingPunct="0">
              <a:spcBef>
                <a:spcPct val="0"/>
              </a:spcBef>
              <a:spcAft>
                <a:spcPct val="0"/>
              </a:spcAft>
              <a:defRPr/>
            </a:pPr>
            <a:r>
              <a:rPr lang="en-US" sz="1200" dirty="0" smtClean="0">
                <a:solidFill>
                  <a:prstClr val="black"/>
                </a:solidFill>
                <a:cs typeface="Arial" charset="0"/>
              </a:rPr>
              <a:t>“A,” “B,” “C,” </a:t>
            </a:r>
            <a:r>
              <a:rPr lang="en-US" sz="1200" dirty="0" smtClean="0">
                <a:solidFill>
                  <a:prstClr val="black"/>
                </a:solidFill>
              </a:rPr>
              <a:t>excludes special admits</a:t>
            </a:r>
            <a:endParaRPr lang="en-US" sz="1200" dirty="0">
              <a:solidFill>
                <a:prstClr val="black"/>
              </a:solidFill>
            </a:endParaRPr>
          </a:p>
        </p:txBody>
      </p:sp>
      <p:sp>
        <p:nvSpPr>
          <p:cNvPr id="18" name="Double Bracket 17"/>
          <p:cNvSpPr/>
          <p:nvPr/>
        </p:nvSpPr>
        <p:spPr>
          <a:xfrm>
            <a:off x="238506" y="2768168"/>
            <a:ext cx="3942588" cy="1359658"/>
          </a:xfrm>
          <a:prstGeom prst="bracketPair">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9" name="Plus 18"/>
          <p:cNvSpPr/>
          <p:nvPr/>
        </p:nvSpPr>
        <p:spPr>
          <a:xfrm>
            <a:off x="2225040" y="3061026"/>
            <a:ext cx="304800" cy="38620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2428494" y="2931262"/>
            <a:ext cx="1828800" cy="800219"/>
          </a:xfrm>
          <a:prstGeom prst="rect">
            <a:avLst/>
          </a:prstGeom>
          <a:noFill/>
        </p:spPr>
        <p:txBody>
          <a:bodyPr wrap="square" rtlCol="0">
            <a:spAutoFit/>
          </a:bodyPr>
          <a:lstStyle/>
          <a:p>
            <a:pPr algn="ctr"/>
            <a:r>
              <a:rPr lang="en-US" sz="1600" b="1" dirty="0" smtClean="0">
                <a:solidFill>
                  <a:prstClr val="black"/>
                </a:solidFill>
              </a:rPr>
              <a:t>Base Funding</a:t>
            </a:r>
          </a:p>
          <a:p>
            <a:pPr algn="ctr"/>
            <a:r>
              <a:rPr lang="en-US" sz="1600" b="1" dirty="0" smtClean="0">
                <a:solidFill>
                  <a:prstClr val="black"/>
                </a:solidFill>
              </a:rPr>
              <a:t>Floor $35K or 10%</a:t>
            </a:r>
          </a:p>
          <a:p>
            <a:pPr algn="ctr"/>
            <a:r>
              <a:rPr lang="en-US" sz="1400" i="1" dirty="0" smtClean="0">
                <a:solidFill>
                  <a:prstClr val="black"/>
                </a:solidFill>
              </a:rPr>
              <a:t>(whichever is greater)</a:t>
            </a:r>
            <a:endParaRPr lang="en-US" sz="1400" i="1" dirty="0">
              <a:solidFill>
                <a:prstClr val="black"/>
              </a:solidFill>
            </a:endParaRPr>
          </a:p>
        </p:txBody>
      </p:sp>
      <p:sp>
        <p:nvSpPr>
          <p:cNvPr id="21" name="Left Brace 20"/>
          <p:cNvSpPr/>
          <p:nvPr/>
        </p:nvSpPr>
        <p:spPr>
          <a:xfrm rot="16200000">
            <a:off x="2039874" y="2987875"/>
            <a:ext cx="339852" cy="2854451"/>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22" name="TextBox 21"/>
          <p:cNvSpPr txBox="1"/>
          <p:nvPr/>
        </p:nvSpPr>
        <p:spPr>
          <a:xfrm>
            <a:off x="1893848" y="4585026"/>
            <a:ext cx="631904" cy="400110"/>
          </a:xfrm>
          <a:prstGeom prst="rect">
            <a:avLst/>
          </a:prstGeom>
          <a:noFill/>
        </p:spPr>
        <p:txBody>
          <a:bodyPr wrap="none" rtlCol="0">
            <a:spAutoFit/>
          </a:bodyPr>
          <a:lstStyle/>
          <a:p>
            <a:pPr algn="ctr"/>
            <a:r>
              <a:rPr lang="en-US" sz="2000" b="1" dirty="0" smtClean="0">
                <a:solidFill>
                  <a:prstClr val="black"/>
                </a:solidFill>
              </a:rPr>
              <a:t>40%</a:t>
            </a:r>
            <a:endParaRPr lang="en-US" sz="2000" b="1" dirty="0">
              <a:solidFill>
                <a:prstClr val="black"/>
              </a:solidFill>
            </a:endParaRPr>
          </a:p>
        </p:txBody>
      </p:sp>
      <p:sp>
        <p:nvSpPr>
          <p:cNvPr id="23" name="Down Arrow 22"/>
          <p:cNvSpPr/>
          <p:nvPr/>
        </p:nvSpPr>
        <p:spPr>
          <a:xfrm>
            <a:off x="8133214" y="2374022"/>
            <a:ext cx="228600" cy="40433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7926753" y="2768168"/>
            <a:ext cx="641522" cy="338554"/>
          </a:xfrm>
          <a:prstGeom prst="rect">
            <a:avLst/>
          </a:prstGeom>
          <a:noFill/>
        </p:spPr>
        <p:txBody>
          <a:bodyPr wrap="none" rtlCol="0">
            <a:spAutoFit/>
          </a:bodyPr>
          <a:lstStyle/>
          <a:p>
            <a:pPr algn="ctr"/>
            <a:r>
              <a:rPr lang="en-US" sz="1600" b="1" dirty="0" smtClean="0">
                <a:solidFill>
                  <a:prstClr val="black"/>
                </a:solidFill>
              </a:rPr>
              <a:t>3:1</a:t>
            </a:r>
            <a:r>
              <a:rPr lang="en-US" sz="1000" b="1" dirty="0" smtClean="0">
                <a:solidFill>
                  <a:prstClr val="black"/>
                </a:solidFill>
              </a:rPr>
              <a:t>***</a:t>
            </a:r>
            <a:endParaRPr lang="en-US" sz="1000" b="1" dirty="0">
              <a:solidFill>
                <a:prstClr val="black"/>
              </a:solidFill>
            </a:endParaRPr>
          </a:p>
        </p:txBody>
      </p:sp>
      <p:sp>
        <p:nvSpPr>
          <p:cNvPr id="27" name="TextBox 26"/>
          <p:cNvSpPr txBox="1"/>
          <p:nvPr/>
        </p:nvSpPr>
        <p:spPr>
          <a:xfrm>
            <a:off x="4404246" y="2762072"/>
            <a:ext cx="2884444" cy="2277547"/>
          </a:xfrm>
          <a:prstGeom prst="rect">
            <a:avLst/>
          </a:prstGeom>
          <a:noFill/>
        </p:spPr>
        <p:txBody>
          <a:bodyPr wrap="none" rtlCol="0">
            <a:spAutoFit/>
          </a:bodyPr>
          <a:lstStyle/>
          <a:p>
            <a:pPr algn="ctr">
              <a:spcAft>
                <a:spcPts val="600"/>
              </a:spcAft>
            </a:pPr>
            <a:r>
              <a:rPr lang="en-US" sz="1600" b="1" dirty="0" smtClean="0">
                <a:solidFill>
                  <a:prstClr val="black"/>
                </a:solidFill>
              </a:rPr>
              <a:t>Initial Orientation </a:t>
            </a:r>
            <a:r>
              <a:rPr lang="en-US" sz="1000" b="1" dirty="0" smtClean="0">
                <a:solidFill>
                  <a:prstClr val="black"/>
                </a:solidFill>
              </a:rPr>
              <a:t>(SS06)</a:t>
            </a:r>
            <a:r>
              <a:rPr lang="en-US" sz="1200" b="1" dirty="0" smtClean="0">
                <a:solidFill>
                  <a:prstClr val="black"/>
                </a:solidFill>
              </a:rPr>
              <a:t>**</a:t>
            </a:r>
            <a:r>
              <a:rPr lang="en-US" sz="1600" b="1" dirty="0" smtClean="0">
                <a:solidFill>
                  <a:prstClr val="black"/>
                </a:solidFill>
              </a:rPr>
              <a:t> </a:t>
            </a:r>
            <a:r>
              <a:rPr lang="en-US" sz="1600" b="1" dirty="0" smtClean="0">
                <a:solidFill>
                  <a:srgbClr val="C00000"/>
                </a:solidFill>
              </a:rPr>
              <a:t>10%</a:t>
            </a:r>
          </a:p>
          <a:p>
            <a:pPr algn="ctr">
              <a:spcAft>
                <a:spcPts val="600"/>
              </a:spcAft>
            </a:pPr>
            <a:r>
              <a:rPr lang="en-US" sz="1600" b="1" dirty="0" smtClean="0">
                <a:solidFill>
                  <a:prstClr val="black"/>
                </a:solidFill>
              </a:rPr>
              <a:t>Initial Assessment </a:t>
            </a:r>
            <a:r>
              <a:rPr lang="en-US" sz="1000" b="1" dirty="0" smtClean="0">
                <a:solidFill>
                  <a:prstClr val="black"/>
                </a:solidFill>
              </a:rPr>
              <a:t>(SS07)</a:t>
            </a:r>
            <a:r>
              <a:rPr lang="en-US" sz="1200" b="1" dirty="0" smtClean="0">
                <a:solidFill>
                  <a:prstClr val="black"/>
                </a:solidFill>
              </a:rPr>
              <a:t>**</a:t>
            </a:r>
            <a:r>
              <a:rPr lang="en-US" sz="1600" b="1" dirty="0" smtClean="0">
                <a:solidFill>
                  <a:prstClr val="black"/>
                </a:solidFill>
              </a:rPr>
              <a:t> </a:t>
            </a:r>
            <a:r>
              <a:rPr lang="en-US" sz="1600" b="1" dirty="0" smtClean="0">
                <a:solidFill>
                  <a:srgbClr val="C00000"/>
                </a:solidFill>
              </a:rPr>
              <a:t>10%</a:t>
            </a:r>
          </a:p>
          <a:p>
            <a:pPr algn="ctr">
              <a:spcAft>
                <a:spcPts val="600"/>
              </a:spcAft>
            </a:pPr>
            <a:r>
              <a:rPr lang="en-US" sz="1600" b="1" dirty="0" smtClean="0">
                <a:solidFill>
                  <a:prstClr val="black"/>
                </a:solidFill>
              </a:rPr>
              <a:t>Abbreviated SEP </a:t>
            </a:r>
            <a:r>
              <a:rPr lang="en-US" sz="1000" b="1" dirty="0" smtClean="0">
                <a:solidFill>
                  <a:prstClr val="black"/>
                </a:solidFill>
              </a:rPr>
              <a:t>(SS09)</a:t>
            </a:r>
            <a:r>
              <a:rPr lang="en-US" sz="1200" b="1" dirty="0" smtClean="0">
                <a:solidFill>
                  <a:prstClr val="black"/>
                </a:solidFill>
              </a:rPr>
              <a:t>**</a:t>
            </a:r>
            <a:r>
              <a:rPr lang="en-US" sz="1600" b="1" dirty="0" smtClean="0">
                <a:solidFill>
                  <a:prstClr val="black"/>
                </a:solidFill>
              </a:rPr>
              <a:t> </a:t>
            </a:r>
            <a:r>
              <a:rPr lang="en-US" sz="1600" b="1" dirty="0" smtClean="0">
                <a:solidFill>
                  <a:srgbClr val="C00000"/>
                </a:solidFill>
              </a:rPr>
              <a:t>10%</a:t>
            </a:r>
          </a:p>
          <a:p>
            <a:pPr algn="ctr">
              <a:spcAft>
                <a:spcPts val="600"/>
              </a:spcAft>
            </a:pPr>
            <a:r>
              <a:rPr lang="en-US" sz="1600" b="1" dirty="0" smtClean="0">
                <a:solidFill>
                  <a:prstClr val="black"/>
                </a:solidFill>
              </a:rPr>
              <a:t>Counseling/Advising </a:t>
            </a:r>
            <a:r>
              <a:rPr lang="en-US" sz="1000" b="1" dirty="0" smtClean="0">
                <a:solidFill>
                  <a:prstClr val="black"/>
                </a:solidFill>
              </a:rPr>
              <a:t>(SS08)</a:t>
            </a:r>
            <a:r>
              <a:rPr lang="en-US" sz="1600" b="1" dirty="0" smtClean="0">
                <a:solidFill>
                  <a:prstClr val="black"/>
                </a:solidFill>
              </a:rPr>
              <a:t> </a:t>
            </a:r>
            <a:r>
              <a:rPr lang="en-US" sz="1600" b="1" dirty="0" smtClean="0">
                <a:solidFill>
                  <a:srgbClr val="C00000"/>
                </a:solidFill>
              </a:rPr>
              <a:t>15%</a:t>
            </a:r>
          </a:p>
          <a:p>
            <a:pPr algn="ctr">
              <a:spcAft>
                <a:spcPts val="600"/>
              </a:spcAft>
            </a:pPr>
            <a:r>
              <a:rPr lang="en-US" sz="1600" b="1" dirty="0" smtClean="0">
                <a:solidFill>
                  <a:prstClr val="black"/>
                </a:solidFill>
              </a:rPr>
              <a:t>Comprehensive SEP </a:t>
            </a:r>
            <a:r>
              <a:rPr lang="en-US" sz="1000" b="1" dirty="0" smtClean="0">
                <a:solidFill>
                  <a:prstClr val="black"/>
                </a:solidFill>
              </a:rPr>
              <a:t>(SS09) </a:t>
            </a:r>
            <a:r>
              <a:rPr lang="en-US" sz="1600" b="1" dirty="0" smtClean="0">
                <a:solidFill>
                  <a:srgbClr val="C00000"/>
                </a:solidFill>
              </a:rPr>
              <a:t>35%</a:t>
            </a:r>
          </a:p>
          <a:p>
            <a:pPr algn="ctr">
              <a:spcAft>
                <a:spcPts val="600"/>
              </a:spcAft>
            </a:pPr>
            <a:r>
              <a:rPr lang="en-US" sz="1600" b="1" dirty="0" smtClean="0">
                <a:solidFill>
                  <a:prstClr val="black"/>
                </a:solidFill>
              </a:rPr>
              <a:t>At Risk Follow-Up </a:t>
            </a:r>
            <a:r>
              <a:rPr lang="en-US" sz="1600" b="1" dirty="0">
                <a:solidFill>
                  <a:prstClr val="black"/>
                </a:solidFill>
              </a:rPr>
              <a:t>Svc </a:t>
            </a:r>
            <a:r>
              <a:rPr lang="en-US" sz="1000" b="1" dirty="0">
                <a:solidFill>
                  <a:prstClr val="black"/>
                </a:solidFill>
              </a:rPr>
              <a:t>(</a:t>
            </a:r>
            <a:r>
              <a:rPr lang="en-US" sz="1000" b="1" dirty="0" smtClean="0">
                <a:solidFill>
                  <a:prstClr val="black"/>
                </a:solidFill>
              </a:rPr>
              <a:t>SM10) </a:t>
            </a:r>
            <a:r>
              <a:rPr lang="en-US" sz="1600" b="1" dirty="0" smtClean="0">
                <a:solidFill>
                  <a:srgbClr val="C00000"/>
                </a:solidFill>
              </a:rPr>
              <a:t>15%</a:t>
            </a:r>
          </a:p>
          <a:p>
            <a:pPr algn="ctr">
              <a:spcAft>
                <a:spcPts val="600"/>
              </a:spcAft>
            </a:pPr>
            <a:r>
              <a:rPr lang="en-US" sz="1600" b="1" dirty="0" smtClean="0">
                <a:solidFill>
                  <a:prstClr val="black"/>
                </a:solidFill>
              </a:rPr>
              <a:t>Other Follow-Up </a:t>
            </a:r>
            <a:r>
              <a:rPr lang="en-US" sz="1600" b="1" dirty="0">
                <a:solidFill>
                  <a:prstClr val="black"/>
                </a:solidFill>
              </a:rPr>
              <a:t>Svc </a:t>
            </a:r>
            <a:r>
              <a:rPr lang="en-US" sz="1000" b="1" dirty="0">
                <a:solidFill>
                  <a:prstClr val="black"/>
                </a:solidFill>
              </a:rPr>
              <a:t>(</a:t>
            </a:r>
            <a:r>
              <a:rPr lang="en-US" sz="1000" b="1" dirty="0" smtClean="0">
                <a:solidFill>
                  <a:prstClr val="black"/>
                </a:solidFill>
              </a:rPr>
              <a:t>SM11) </a:t>
            </a:r>
            <a:r>
              <a:rPr lang="en-US" sz="1600" b="1" dirty="0" smtClean="0">
                <a:solidFill>
                  <a:srgbClr val="C00000"/>
                </a:solidFill>
              </a:rPr>
              <a:t>5%</a:t>
            </a:r>
            <a:endParaRPr lang="en-US" sz="1600" b="1" dirty="0">
              <a:solidFill>
                <a:srgbClr val="C00000"/>
              </a:solidFill>
            </a:endParaRPr>
          </a:p>
        </p:txBody>
      </p:sp>
      <p:sp>
        <p:nvSpPr>
          <p:cNvPr id="28" name="Double Bracket 27"/>
          <p:cNvSpPr/>
          <p:nvPr/>
        </p:nvSpPr>
        <p:spPr>
          <a:xfrm>
            <a:off x="4433837" y="2762070"/>
            <a:ext cx="2881363" cy="2277547"/>
          </a:xfrm>
          <a:prstGeom prst="bracketPair">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9" name="Left Brace 28"/>
          <p:cNvSpPr/>
          <p:nvPr/>
        </p:nvSpPr>
        <p:spPr>
          <a:xfrm rot="16200000">
            <a:off x="5650634" y="4316941"/>
            <a:ext cx="391667" cy="1968584"/>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30" name="TextBox 29"/>
          <p:cNvSpPr txBox="1"/>
          <p:nvPr/>
        </p:nvSpPr>
        <p:spPr>
          <a:xfrm>
            <a:off x="5574308" y="5497067"/>
            <a:ext cx="631904" cy="400110"/>
          </a:xfrm>
          <a:prstGeom prst="rect">
            <a:avLst/>
          </a:prstGeom>
          <a:noFill/>
        </p:spPr>
        <p:txBody>
          <a:bodyPr wrap="none" rtlCol="0">
            <a:spAutoFit/>
          </a:bodyPr>
          <a:lstStyle/>
          <a:p>
            <a:pPr algn="ctr"/>
            <a:r>
              <a:rPr lang="en-US" sz="2000" b="1" dirty="0" smtClean="0">
                <a:solidFill>
                  <a:prstClr val="black"/>
                </a:solidFill>
              </a:rPr>
              <a:t>60%</a:t>
            </a:r>
            <a:endParaRPr lang="en-US" sz="2000" b="1" dirty="0">
              <a:solidFill>
                <a:prstClr val="black"/>
              </a:solidFill>
            </a:endParaRPr>
          </a:p>
        </p:txBody>
      </p:sp>
      <p:sp>
        <p:nvSpPr>
          <p:cNvPr id="31" name="TextBox 30"/>
          <p:cNvSpPr txBox="1"/>
          <p:nvPr/>
        </p:nvSpPr>
        <p:spPr>
          <a:xfrm>
            <a:off x="7346559" y="4684647"/>
            <a:ext cx="1974112" cy="646331"/>
          </a:xfrm>
          <a:prstGeom prst="rect">
            <a:avLst/>
          </a:prstGeom>
          <a:noFill/>
        </p:spPr>
        <p:txBody>
          <a:bodyPr wrap="square" rtlCol="0">
            <a:spAutoFit/>
          </a:bodyPr>
          <a:lstStyle/>
          <a:p>
            <a:r>
              <a:rPr lang="en-US" sz="1200" dirty="0" smtClean="0">
                <a:solidFill>
                  <a:prstClr val="black"/>
                </a:solidFill>
              </a:rPr>
              <a:t>**Include pre-enrollment services provided for students with SB record</a:t>
            </a:r>
            <a:endParaRPr lang="en-US" sz="1200" dirty="0">
              <a:solidFill>
                <a:prstClr val="black"/>
              </a:solidFill>
            </a:endParaRPr>
          </a:p>
        </p:txBody>
      </p:sp>
      <p:sp>
        <p:nvSpPr>
          <p:cNvPr id="3" name="TextBox 2"/>
          <p:cNvSpPr txBox="1"/>
          <p:nvPr/>
        </p:nvSpPr>
        <p:spPr>
          <a:xfrm>
            <a:off x="7346559" y="5439763"/>
            <a:ext cx="1649428" cy="646331"/>
          </a:xfrm>
          <a:prstGeom prst="rect">
            <a:avLst/>
          </a:prstGeom>
          <a:noFill/>
        </p:spPr>
        <p:txBody>
          <a:bodyPr wrap="square" rtlCol="0">
            <a:spAutoFit/>
          </a:bodyPr>
          <a:lstStyle/>
          <a:p>
            <a:r>
              <a:rPr lang="en-US" sz="1200" dirty="0" smtClean="0">
                <a:solidFill>
                  <a:prstClr val="black"/>
                </a:solidFill>
              </a:rPr>
              <a:t>***Match may include A&amp;R,  &amp; SSSP related technology &amp; research</a:t>
            </a:r>
            <a:endParaRPr lang="en-US" sz="1200" dirty="0">
              <a:solidFill>
                <a:prstClr val="black"/>
              </a:solidFill>
            </a:endParaRPr>
          </a:p>
        </p:txBody>
      </p:sp>
    </p:spTree>
    <p:extLst>
      <p:ext uri="{BB962C8B-B14F-4D97-AF65-F5344CB8AC3E}">
        <p14:creationId xmlns:p14="http://schemas.microsoft.com/office/powerpoint/2010/main" val="164104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52400"/>
            <a:ext cx="7772400" cy="1066800"/>
          </a:xfrm>
        </p:spPr>
        <p:txBody>
          <a:bodyPr rtlCol="0">
            <a:normAutofit/>
          </a:bodyPr>
          <a:lstStyle/>
          <a:p>
            <a:pPr fontAlgn="auto">
              <a:spcAft>
                <a:spcPts val="0"/>
              </a:spcAft>
              <a:defRPr/>
            </a:pPr>
            <a:r>
              <a:rPr lang="en-US" sz="1800" b="1" dirty="0" smtClean="0"/>
              <a:t>Student Success Act of 2012 (SB 1456)</a:t>
            </a:r>
            <a:br>
              <a:rPr lang="en-US" sz="1800" b="1" dirty="0" smtClean="0"/>
            </a:br>
            <a:r>
              <a:rPr lang="en-US" sz="1800" b="1" dirty="0" smtClean="0">
                <a:solidFill>
                  <a:srgbClr val="BE830E"/>
                </a:solidFill>
              </a:rPr>
              <a:t>Student Success &amp; Support Program </a:t>
            </a:r>
            <a:r>
              <a:rPr lang="en-US" sz="1800" b="1" dirty="0" smtClean="0"/>
              <a:t/>
            </a:r>
            <a:br>
              <a:rPr lang="en-US" sz="1800" b="1" dirty="0" smtClean="0"/>
            </a:br>
            <a:r>
              <a:rPr lang="en-US" sz="2400" b="1" dirty="0" smtClean="0"/>
              <a:t>Implementation Timeline</a:t>
            </a:r>
            <a:endParaRPr lang="en-US" sz="2400" b="1" dirty="0"/>
          </a:p>
        </p:txBody>
      </p:sp>
      <p:sp>
        <p:nvSpPr>
          <p:cNvPr id="7" name="TextBox 6"/>
          <p:cNvSpPr txBox="1"/>
          <p:nvPr/>
        </p:nvSpPr>
        <p:spPr>
          <a:xfrm>
            <a:off x="179388" y="1371600"/>
            <a:ext cx="1295400" cy="523875"/>
          </a:xfrm>
          <a:prstGeom prst="rect">
            <a:avLst/>
          </a:prstGeom>
          <a:solidFill>
            <a:schemeClr val="accent3">
              <a:lumMod val="20000"/>
              <a:lumOff val="80000"/>
            </a:schemeClr>
          </a:solidFill>
          <a:ln w="19050">
            <a:solidFill>
              <a:schemeClr val="accent3">
                <a:lumMod val="75000"/>
              </a:schemeClr>
            </a:solidFill>
          </a:ln>
        </p:spPr>
        <p:txBody>
          <a:bodyPr>
            <a:spAutoFit/>
          </a:bodyPr>
          <a:lstStyle/>
          <a:p>
            <a:pPr algn="ctr" fontAlgn="auto">
              <a:spcBef>
                <a:spcPts val="0"/>
              </a:spcBef>
              <a:spcAft>
                <a:spcPts val="0"/>
              </a:spcAft>
              <a:defRPr/>
            </a:pPr>
            <a:r>
              <a:rPr lang="en-US" sz="1400" b="1" dirty="0">
                <a:solidFill>
                  <a:prstClr val="black"/>
                </a:solidFill>
                <a:latin typeface="Calibri"/>
                <a:cs typeface="+mn-cs"/>
              </a:rPr>
              <a:t>Fiscal Year 2012-2013</a:t>
            </a:r>
          </a:p>
        </p:txBody>
      </p:sp>
      <p:sp>
        <p:nvSpPr>
          <p:cNvPr id="27" name="TextBox 26"/>
          <p:cNvSpPr txBox="1"/>
          <p:nvPr/>
        </p:nvSpPr>
        <p:spPr>
          <a:xfrm>
            <a:off x="1997075" y="1371600"/>
            <a:ext cx="1143000" cy="523875"/>
          </a:xfrm>
          <a:prstGeom prst="rect">
            <a:avLst/>
          </a:prstGeom>
          <a:solidFill>
            <a:schemeClr val="accent3">
              <a:lumMod val="20000"/>
              <a:lumOff val="80000"/>
            </a:schemeClr>
          </a:solidFill>
          <a:ln w="19050">
            <a:solidFill>
              <a:schemeClr val="accent3">
                <a:lumMod val="75000"/>
              </a:schemeClr>
            </a:solidFill>
          </a:ln>
        </p:spPr>
        <p:txBody>
          <a:bodyPr>
            <a:spAutoFit/>
          </a:bodyPr>
          <a:lstStyle/>
          <a:p>
            <a:pPr algn="ctr" fontAlgn="auto">
              <a:spcBef>
                <a:spcPts val="0"/>
              </a:spcBef>
              <a:spcAft>
                <a:spcPts val="0"/>
              </a:spcAft>
              <a:defRPr/>
            </a:pPr>
            <a:r>
              <a:rPr lang="en-US" sz="1400" b="1" dirty="0">
                <a:solidFill>
                  <a:prstClr val="black"/>
                </a:solidFill>
                <a:latin typeface="Calibri"/>
                <a:cs typeface="+mn-cs"/>
              </a:rPr>
              <a:t>Fiscal Year 2013-2014</a:t>
            </a:r>
          </a:p>
        </p:txBody>
      </p:sp>
      <p:sp>
        <p:nvSpPr>
          <p:cNvPr id="28" name="TextBox 27"/>
          <p:cNvSpPr txBox="1"/>
          <p:nvPr/>
        </p:nvSpPr>
        <p:spPr>
          <a:xfrm>
            <a:off x="3924300" y="1371600"/>
            <a:ext cx="1116013" cy="523875"/>
          </a:xfrm>
          <a:prstGeom prst="rect">
            <a:avLst/>
          </a:prstGeom>
          <a:solidFill>
            <a:schemeClr val="accent3">
              <a:lumMod val="20000"/>
              <a:lumOff val="80000"/>
            </a:schemeClr>
          </a:solidFill>
          <a:ln w="19050">
            <a:solidFill>
              <a:schemeClr val="accent3">
                <a:lumMod val="75000"/>
              </a:schemeClr>
            </a:solidFill>
          </a:ln>
        </p:spPr>
        <p:txBody>
          <a:bodyPr>
            <a:spAutoFit/>
          </a:bodyPr>
          <a:lstStyle/>
          <a:p>
            <a:pPr algn="ctr" fontAlgn="auto">
              <a:spcBef>
                <a:spcPts val="0"/>
              </a:spcBef>
              <a:spcAft>
                <a:spcPts val="0"/>
              </a:spcAft>
              <a:defRPr/>
            </a:pPr>
            <a:r>
              <a:rPr lang="en-US" sz="1400" b="1" dirty="0">
                <a:solidFill>
                  <a:prstClr val="black"/>
                </a:solidFill>
                <a:latin typeface="Calibri"/>
                <a:cs typeface="+mn-cs"/>
              </a:rPr>
              <a:t>Fiscal Year 2014-2015</a:t>
            </a:r>
          </a:p>
        </p:txBody>
      </p:sp>
      <p:sp>
        <p:nvSpPr>
          <p:cNvPr id="29" name="TextBox 28"/>
          <p:cNvSpPr txBox="1"/>
          <p:nvPr/>
        </p:nvSpPr>
        <p:spPr>
          <a:xfrm>
            <a:off x="5749925" y="1371600"/>
            <a:ext cx="1066800" cy="523875"/>
          </a:xfrm>
          <a:prstGeom prst="rect">
            <a:avLst/>
          </a:prstGeom>
          <a:solidFill>
            <a:schemeClr val="accent3">
              <a:lumMod val="20000"/>
              <a:lumOff val="80000"/>
            </a:schemeClr>
          </a:solidFill>
          <a:ln w="19050">
            <a:solidFill>
              <a:schemeClr val="accent3">
                <a:lumMod val="75000"/>
              </a:schemeClr>
            </a:solidFill>
          </a:ln>
        </p:spPr>
        <p:txBody>
          <a:bodyPr>
            <a:spAutoFit/>
          </a:bodyPr>
          <a:lstStyle/>
          <a:p>
            <a:pPr algn="ctr" fontAlgn="auto">
              <a:spcBef>
                <a:spcPts val="0"/>
              </a:spcBef>
              <a:spcAft>
                <a:spcPts val="0"/>
              </a:spcAft>
              <a:defRPr/>
            </a:pPr>
            <a:r>
              <a:rPr lang="en-US" sz="1400" b="1" dirty="0">
                <a:solidFill>
                  <a:prstClr val="black"/>
                </a:solidFill>
                <a:latin typeface="Calibri"/>
                <a:cs typeface="+mn-cs"/>
              </a:rPr>
              <a:t>Fiscal Year 2015-2016</a:t>
            </a:r>
          </a:p>
        </p:txBody>
      </p:sp>
      <p:sp>
        <p:nvSpPr>
          <p:cNvPr id="30" name="Right Arrow 29"/>
          <p:cNvSpPr/>
          <p:nvPr/>
        </p:nvSpPr>
        <p:spPr>
          <a:xfrm>
            <a:off x="144463" y="2218055"/>
            <a:ext cx="1455737"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ight Arrow 31"/>
          <p:cNvSpPr/>
          <p:nvPr/>
        </p:nvSpPr>
        <p:spPr>
          <a:xfrm>
            <a:off x="2008188" y="2218055"/>
            <a:ext cx="1420812"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3" name="Right Arrow 32"/>
          <p:cNvSpPr/>
          <p:nvPr/>
        </p:nvSpPr>
        <p:spPr>
          <a:xfrm>
            <a:off x="3924300" y="2218055"/>
            <a:ext cx="14097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4" name="Right Arrow 33"/>
          <p:cNvSpPr/>
          <p:nvPr/>
        </p:nvSpPr>
        <p:spPr>
          <a:xfrm>
            <a:off x="5749925" y="2218055"/>
            <a:ext cx="1447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TextBox 34"/>
          <p:cNvSpPr txBox="1"/>
          <p:nvPr/>
        </p:nvSpPr>
        <p:spPr>
          <a:xfrm>
            <a:off x="65088" y="2875755"/>
            <a:ext cx="1943100" cy="3262432"/>
          </a:xfrm>
          <a:prstGeom prst="rect">
            <a:avLst/>
          </a:prstGeom>
          <a:noFill/>
        </p:spPr>
        <p:txBody>
          <a:bodyPr>
            <a:spAutoFit/>
          </a:bodyPr>
          <a:lstStyle/>
          <a:p>
            <a:pPr fontAlgn="auto">
              <a:spcBef>
                <a:spcPts val="0"/>
              </a:spcBef>
              <a:spcAft>
                <a:spcPts val="0"/>
              </a:spcAft>
              <a:defRPr/>
            </a:pPr>
            <a:r>
              <a:rPr lang="en-US" sz="1200" b="1" dirty="0">
                <a:solidFill>
                  <a:prstClr val="black"/>
                </a:solidFill>
                <a:latin typeface="Calibri"/>
                <a:cs typeface="+mn-cs"/>
              </a:rPr>
              <a:t>System-level Planning Year:</a:t>
            </a:r>
          </a:p>
          <a:p>
            <a:pPr marL="285750" indent="-285750">
              <a:buFont typeface="Arial" pitchFamily="34" charset="0"/>
              <a:buChar char="•"/>
            </a:pPr>
            <a:r>
              <a:rPr lang="en-US" sz="1100" dirty="0">
                <a:solidFill>
                  <a:schemeClr val="bg1"/>
                </a:solidFill>
              </a:rPr>
              <a:t>Implementation workgroups convened October 2012 to develop proposals for title 5 </a:t>
            </a:r>
            <a:r>
              <a:rPr lang="en-US" sz="1100" dirty="0">
                <a:solidFill>
                  <a:schemeClr val="bg1"/>
                </a:solidFill>
                <a:latin typeface="Calibri" panose="020F0502020204030204" pitchFamily="34" charset="0"/>
                <a:cs typeface="Calibri" panose="020F0502020204030204" pitchFamily="34" charset="0"/>
              </a:rPr>
              <a:t>Matriculation</a:t>
            </a:r>
            <a:r>
              <a:rPr lang="en-US" sz="1100" dirty="0">
                <a:solidFill>
                  <a:schemeClr val="bg1"/>
                </a:solidFill>
              </a:rPr>
              <a:t> revisions, new allocation formula, &amp; revised MIS data elements &amp; definitions</a:t>
            </a:r>
          </a:p>
          <a:p>
            <a:pPr marL="285750" indent="-285750">
              <a:buFont typeface="Arial" pitchFamily="34" charset="0"/>
              <a:buChar char="•"/>
            </a:pPr>
            <a:r>
              <a:rPr lang="en-US" sz="1100" dirty="0">
                <a:solidFill>
                  <a:schemeClr val="bg1"/>
                </a:solidFill>
              </a:rPr>
              <a:t>New program planning &amp; budget process developed</a:t>
            </a:r>
          </a:p>
          <a:p>
            <a:pPr marL="285750" indent="-285750">
              <a:buFont typeface="Arial" pitchFamily="34" charset="0"/>
              <a:buChar char="•"/>
            </a:pPr>
            <a:r>
              <a:rPr lang="en-US" sz="1100" dirty="0">
                <a:solidFill>
                  <a:schemeClr val="bg1"/>
                </a:solidFill>
              </a:rPr>
              <a:t>SB 1456 effective January 1, 2013</a:t>
            </a:r>
          </a:p>
          <a:p>
            <a:pPr fontAlgn="auto">
              <a:spcBef>
                <a:spcPts val="0"/>
              </a:spcBef>
              <a:spcAft>
                <a:spcPts val="0"/>
              </a:spcAft>
              <a:defRPr/>
            </a:pPr>
            <a:r>
              <a:rPr lang="en-US" dirty="0" smtClean="0">
                <a:solidFill>
                  <a:srgbClr val="FF0000"/>
                </a:solidFill>
                <a:latin typeface="Calibri"/>
                <a:cs typeface="+mn-cs"/>
              </a:rPr>
              <a:t>Complete</a:t>
            </a:r>
            <a:endParaRPr lang="en-US" dirty="0">
              <a:solidFill>
                <a:srgbClr val="FF0000"/>
              </a:solidFill>
              <a:latin typeface="Calibri"/>
              <a:cs typeface="+mn-cs"/>
            </a:endParaRPr>
          </a:p>
        </p:txBody>
      </p:sp>
      <p:sp>
        <p:nvSpPr>
          <p:cNvPr id="36" name="TextBox 35"/>
          <p:cNvSpPr txBox="1"/>
          <p:nvPr/>
        </p:nvSpPr>
        <p:spPr>
          <a:xfrm>
            <a:off x="1947863" y="2880518"/>
            <a:ext cx="1943100" cy="3216265"/>
          </a:xfrm>
          <a:prstGeom prst="rect">
            <a:avLst/>
          </a:prstGeom>
          <a:noFill/>
        </p:spPr>
        <p:txBody>
          <a:bodyPr>
            <a:spAutoFit/>
          </a:bodyPr>
          <a:lstStyle/>
          <a:p>
            <a:pPr fontAlgn="auto">
              <a:spcBef>
                <a:spcPts val="0"/>
              </a:spcBef>
              <a:spcAft>
                <a:spcPts val="0"/>
              </a:spcAft>
              <a:defRPr/>
            </a:pPr>
            <a:r>
              <a:rPr lang="en-US" sz="1200" b="1" dirty="0">
                <a:solidFill>
                  <a:prstClr val="black"/>
                </a:solidFill>
                <a:latin typeface="Calibri"/>
                <a:cs typeface="+mn-cs"/>
              </a:rPr>
              <a:t>District/College-Level  Planning Year:</a:t>
            </a:r>
          </a:p>
          <a:p>
            <a:pPr marL="285750" indent="-285750" fontAlgn="auto">
              <a:spcBef>
                <a:spcPts val="0"/>
              </a:spcBef>
              <a:spcAft>
                <a:spcPts val="0"/>
              </a:spcAft>
              <a:buFont typeface="Arial" pitchFamily="34" charset="0"/>
              <a:buChar char="•"/>
              <a:defRPr/>
            </a:pPr>
            <a:r>
              <a:rPr lang="en-US" sz="1150" dirty="0">
                <a:solidFill>
                  <a:prstClr val="black"/>
                </a:solidFill>
                <a:latin typeface="Calibri"/>
                <a:cs typeface="+mn-cs"/>
              </a:rPr>
              <a:t>Develop program plans</a:t>
            </a:r>
          </a:p>
          <a:p>
            <a:pPr marL="285750" indent="-285750" fontAlgn="auto">
              <a:spcBef>
                <a:spcPts val="0"/>
              </a:spcBef>
              <a:spcAft>
                <a:spcPts val="0"/>
              </a:spcAft>
              <a:buFont typeface="Arial" pitchFamily="34" charset="0"/>
              <a:buChar char="•"/>
              <a:defRPr/>
            </a:pPr>
            <a:r>
              <a:rPr lang="en-US" sz="1150" dirty="0">
                <a:solidFill>
                  <a:prstClr val="black"/>
                </a:solidFill>
                <a:latin typeface="Calibri"/>
                <a:cs typeface="+mn-cs"/>
              </a:rPr>
              <a:t>Implement MIS changes &amp; ensure accurate &amp; complete data reporting</a:t>
            </a:r>
          </a:p>
          <a:p>
            <a:pPr marL="285750" indent="-285750" fontAlgn="auto">
              <a:spcBef>
                <a:spcPts val="0"/>
              </a:spcBef>
              <a:spcAft>
                <a:spcPts val="0"/>
              </a:spcAft>
              <a:buFont typeface="Arial" pitchFamily="34" charset="0"/>
              <a:buChar char="•"/>
              <a:defRPr/>
            </a:pPr>
            <a:r>
              <a:rPr lang="en-US" sz="1150" dirty="0" smtClean="0">
                <a:solidFill>
                  <a:prstClr val="black"/>
                </a:solidFill>
                <a:latin typeface="Calibri"/>
                <a:cs typeface="+mn-cs"/>
              </a:rPr>
              <a:t>Funding </a:t>
            </a:r>
            <a:r>
              <a:rPr lang="en-US" sz="1150" dirty="0">
                <a:solidFill>
                  <a:prstClr val="black"/>
                </a:solidFill>
                <a:latin typeface="Calibri"/>
                <a:cs typeface="+mn-cs"/>
              </a:rPr>
              <a:t>targeted to core services of orientation, assessment, counseling &amp; advising, &amp; other education planning </a:t>
            </a:r>
            <a:r>
              <a:rPr lang="en-US" sz="1150" dirty="0" smtClean="0">
                <a:solidFill>
                  <a:prstClr val="black"/>
                </a:solidFill>
                <a:latin typeface="Calibri"/>
                <a:cs typeface="+mn-cs"/>
              </a:rPr>
              <a:t>services</a:t>
            </a:r>
          </a:p>
          <a:p>
            <a:pPr marL="285750" indent="-285750" fontAlgn="auto">
              <a:spcBef>
                <a:spcPts val="0"/>
              </a:spcBef>
              <a:spcAft>
                <a:spcPts val="0"/>
              </a:spcAft>
              <a:buFont typeface="Arial" pitchFamily="34" charset="0"/>
              <a:buChar char="•"/>
              <a:defRPr/>
            </a:pPr>
            <a:r>
              <a:rPr lang="en-US" sz="1150" dirty="0" smtClean="0">
                <a:solidFill>
                  <a:srgbClr val="FF0000"/>
                </a:solidFill>
                <a:latin typeface="Calibri"/>
              </a:rPr>
              <a:t>Allocations remain consistent as prior year, new formula not applied (95% guarantee)</a:t>
            </a:r>
            <a:endParaRPr lang="en-US" sz="1150" dirty="0">
              <a:solidFill>
                <a:srgbClr val="FF0000"/>
              </a:solidFill>
              <a:latin typeface="Calibri"/>
            </a:endParaRPr>
          </a:p>
          <a:p>
            <a:pPr fontAlgn="auto">
              <a:spcBef>
                <a:spcPts val="0"/>
              </a:spcBef>
              <a:spcAft>
                <a:spcPts val="0"/>
              </a:spcAft>
              <a:defRPr/>
            </a:pPr>
            <a:endParaRPr lang="en-US" dirty="0">
              <a:solidFill>
                <a:prstClr val="black"/>
              </a:solidFill>
              <a:latin typeface="Calibri"/>
              <a:cs typeface="+mn-cs"/>
            </a:endParaRPr>
          </a:p>
        </p:txBody>
      </p:sp>
      <p:sp>
        <p:nvSpPr>
          <p:cNvPr id="37" name="TextBox 36"/>
          <p:cNvSpPr txBox="1"/>
          <p:nvPr/>
        </p:nvSpPr>
        <p:spPr>
          <a:xfrm>
            <a:off x="3924300" y="2875755"/>
            <a:ext cx="1943100" cy="3785652"/>
          </a:xfrm>
          <a:prstGeom prst="rect">
            <a:avLst/>
          </a:prstGeom>
          <a:noFill/>
        </p:spPr>
        <p:txBody>
          <a:bodyPr>
            <a:spAutoFit/>
          </a:bodyPr>
          <a:lstStyle/>
          <a:p>
            <a:pPr fontAlgn="auto">
              <a:spcBef>
                <a:spcPts val="0"/>
              </a:spcBef>
              <a:spcAft>
                <a:spcPts val="0"/>
              </a:spcAft>
              <a:defRPr/>
            </a:pPr>
            <a:r>
              <a:rPr lang="en-US" sz="1200" b="1" dirty="0">
                <a:solidFill>
                  <a:prstClr val="black"/>
                </a:solidFill>
                <a:latin typeface="Calibri"/>
                <a:cs typeface="+mn-cs"/>
              </a:rPr>
              <a:t>District/College-Level  Implementation Year 1:</a:t>
            </a:r>
          </a:p>
          <a:p>
            <a:pPr marL="285750" indent="-285750" fontAlgn="auto">
              <a:spcBef>
                <a:spcPts val="0"/>
              </a:spcBef>
              <a:spcAft>
                <a:spcPts val="0"/>
              </a:spcAft>
              <a:buFont typeface="Arial" pitchFamily="34" charset="0"/>
              <a:buChar char="•"/>
              <a:defRPr/>
            </a:pPr>
            <a:r>
              <a:rPr lang="en-US" sz="1200" dirty="0">
                <a:solidFill>
                  <a:prstClr val="black"/>
                </a:solidFill>
                <a:latin typeface="Calibri"/>
                <a:cs typeface="+mn-cs"/>
              </a:rPr>
              <a:t>Program plans &amp; budgets submitted</a:t>
            </a:r>
          </a:p>
          <a:p>
            <a:pPr marL="285750" indent="-285750" fontAlgn="auto">
              <a:spcBef>
                <a:spcPts val="0"/>
              </a:spcBef>
              <a:spcAft>
                <a:spcPts val="0"/>
              </a:spcAft>
              <a:buFont typeface="Arial" pitchFamily="34" charset="0"/>
              <a:buChar char="•"/>
              <a:defRPr/>
            </a:pPr>
            <a:r>
              <a:rPr lang="en-US" sz="1200" dirty="0">
                <a:solidFill>
                  <a:prstClr val="black"/>
                </a:solidFill>
                <a:latin typeface="Calibri"/>
                <a:cs typeface="+mn-cs"/>
              </a:rPr>
              <a:t>Continue to ensure accurate &amp; complete data reporting</a:t>
            </a:r>
          </a:p>
          <a:p>
            <a:pPr marL="285750" indent="-285750" fontAlgn="auto">
              <a:spcBef>
                <a:spcPts val="0"/>
              </a:spcBef>
              <a:spcAft>
                <a:spcPts val="0"/>
              </a:spcAft>
              <a:buFont typeface="Arial" pitchFamily="34" charset="0"/>
              <a:buChar char="•"/>
              <a:defRPr/>
            </a:pPr>
            <a:r>
              <a:rPr lang="en-US" sz="1200" dirty="0" smtClean="0">
                <a:solidFill>
                  <a:prstClr val="black"/>
                </a:solidFill>
                <a:latin typeface="Calibri"/>
                <a:cs typeface="+mn-cs"/>
              </a:rPr>
              <a:t>Legislative </a:t>
            </a:r>
            <a:r>
              <a:rPr lang="en-US" sz="1200" dirty="0">
                <a:solidFill>
                  <a:prstClr val="black"/>
                </a:solidFill>
                <a:latin typeface="Calibri"/>
                <a:cs typeface="+mn-cs"/>
              </a:rPr>
              <a:t>implementation report due July 1, 2014 </a:t>
            </a:r>
            <a:r>
              <a:rPr lang="en-US" sz="1200" i="1" dirty="0">
                <a:solidFill>
                  <a:prstClr val="black"/>
                </a:solidFill>
                <a:latin typeface="Calibri"/>
                <a:cs typeface="+mn-cs"/>
              </a:rPr>
              <a:t>(biannually thereafter</a:t>
            </a:r>
            <a:r>
              <a:rPr lang="en-US" sz="1200" i="1" dirty="0" smtClean="0">
                <a:solidFill>
                  <a:prstClr val="black"/>
                </a:solidFill>
                <a:latin typeface="Calibri"/>
                <a:cs typeface="+mn-cs"/>
              </a:rPr>
              <a:t>)</a:t>
            </a:r>
          </a:p>
          <a:p>
            <a:pPr marL="285750" indent="-285750" fontAlgn="auto">
              <a:spcBef>
                <a:spcPts val="0"/>
              </a:spcBef>
              <a:spcAft>
                <a:spcPts val="0"/>
              </a:spcAft>
              <a:buFont typeface="Arial" pitchFamily="34" charset="0"/>
              <a:buChar char="•"/>
              <a:defRPr/>
            </a:pPr>
            <a:r>
              <a:rPr lang="en-US" sz="1200" dirty="0" smtClean="0">
                <a:solidFill>
                  <a:prstClr val="black"/>
                </a:solidFill>
                <a:latin typeface="Calibri"/>
              </a:rPr>
              <a:t>Proposed student notification requirement Spring 2015</a:t>
            </a:r>
          </a:p>
          <a:p>
            <a:pPr marL="285750" indent="-285750" fontAlgn="auto">
              <a:spcBef>
                <a:spcPts val="0"/>
              </a:spcBef>
              <a:spcAft>
                <a:spcPts val="0"/>
              </a:spcAft>
              <a:buFont typeface="Arial" pitchFamily="34" charset="0"/>
              <a:buChar char="•"/>
              <a:defRPr/>
            </a:pPr>
            <a:r>
              <a:rPr lang="en-US" sz="1200" dirty="0" smtClean="0">
                <a:solidFill>
                  <a:srgbClr val="FF0000"/>
                </a:solidFill>
                <a:latin typeface="Calibri"/>
                <a:cs typeface="+mn-cs"/>
              </a:rPr>
              <a:t>Allocations remain consistent as prior year, new formula not applied (95% guarantee)</a:t>
            </a:r>
            <a:endParaRPr lang="en-US" sz="1200" dirty="0">
              <a:solidFill>
                <a:srgbClr val="FF0000"/>
              </a:solidFill>
              <a:latin typeface="Calibri"/>
              <a:cs typeface="+mn-cs"/>
            </a:endParaRPr>
          </a:p>
        </p:txBody>
      </p:sp>
      <p:sp>
        <p:nvSpPr>
          <p:cNvPr id="38" name="TextBox 37"/>
          <p:cNvSpPr txBox="1"/>
          <p:nvPr/>
        </p:nvSpPr>
        <p:spPr>
          <a:xfrm>
            <a:off x="7593013" y="2812255"/>
            <a:ext cx="1398587" cy="2492990"/>
          </a:xfrm>
          <a:prstGeom prst="rect">
            <a:avLst/>
          </a:prstGeom>
          <a:noFill/>
        </p:spPr>
        <p:txBody>
          <a:bodyPr>
            <a:spAutoFit/>
          </a:bodyPr>
          <a:lstStyle/>
          <a:p>
            <a:pPr fontAlgn="auto">
              <a:spcBef>
                <a:spcPts val="0"/>
              </a:spcBef>
              <a:spcAft>
                <a:spcPts val="0"/>
              </a:spcAft>
              <a:defRPr/>
            </a:pPr>
            <a:r>
              <a:rPr lang="en-US" sz="1200" b="1" dirty="0">
                <a:solidFill>
                  <a:prstClr val="black"/>
                </a:solidFill>
                <a:latin typeface="Calibri"/>
                <a:cs typeface="+mn-cs"/>
              </a:rPr>
              <a:t>Implementation Year 3:</a:t>
            </a:r>
          </a:p>
          <a:p>
            <a:pPr marL="285750" indent="-285750" fontAlgn="auto">
              <a:spcBef>
                <a:spcPts val="0"/>
              </a:spcBef>
              <a:spcAft>
                <a:spcPts val="0"/>
              </a:spcAft>
              <a:buFont typeface="Arial" pitchFamily="34" charset="0"/>
              <a:buChar char="•"/>
              <a:defRPr/>
            </a:pPr>
            <a:r>
              <a:rPr lang="en-US" sz="1200" dirty="0" smtClean="0">
                <a:solidFill>
                  <a:prstClr val="black"/>
                </a:solidFill>
                <a:latin typeface="Calibri"/>
                <a:cs typeface="+mn-cs"/>
              </a:rPr>
              <a:t>Legislative </a:t>
            </a:r>
            <a:r>
              <a:rPr lang="en-US" sz="1200" dirty="0">
                <a:solidFill>
                  <a:prstClr val="black"/>
                </a:solidFill>
                <a:latin typeface="Calibri"/>
                <a:cs typeface="+mn-cs"/>
              </a:rPr>
              <a:t>report due  July 1, </a:t>
            </a:r>
            <a:r>
              <a:rPr lang="en-US" sz="1200" dirty="0" smtClean="0">
                <a:solidFill>
                  <a:prstClr val="black"/>
                </a:solidFill>
                <a:latin typeface="Calibri"/>
                <a:cs typeface="+mn-cs"/>
              </a:rPr>
              <a:t>2016</a:t>
            </a:r>
          </a:p>
          <a:p>
            <a:pPr marL="285750" indent="-285750" fontAlgn="auto">
              <a:spcBef>
                <a:spcPts val="0"/>
              </a:spcBef>
              <a:spcAft>
                <a:spcPts val="0"/>
              </a:spcAft>
              <a:buFont typeface="Arial" pitchFamily="34" charset="0"/>
              <a:buChar char="•"/>
              <a:defRPr/>
            </a:pPr>
            <a:r>
              <a:rPr lang="en-US" sz="1200" dirty="0" smtClean="0">
                <a:solidFill>
                  <a:srgbClr val="FF0000"/>
                </a:solidFill>
                <a:latin typeface="Calibri"/>
              </a:rPr>
              <a:t>FY 16-17 allocations based on 15-16 year-end data reported (50% guarantee)</a:t>
            </a:r>
          </a:p>
          <a:p>
            <a:pPr fontAlgn="auto">
              <a:spcBef>
                <a:spcPts val="0"/>
              </a:spcBef>
              <a:spcAft>
                <a:spcPts val="0"/>
              </a:spcAft>
              <a:defRPr/>
            </a:pPr>
            <a:endParaRPr lang="en-US" sz="1200" dirty="0">
              <a:solidFill>
                <a:prstClr val="black"/>
              </a:solidFill>
              <a:latin typeface="Calibri"/>
              <a:cs typeface="+mn-cs"/>
            </a:endParaRPr>
          </a:p>
        </p:txBody>
      </p:sp>
      <p:sp>
        <p:nvSpPr>
          <p:cNvPr id="39" name="TextBox 38"/>
          <p:cNvSpPr txBox="1"/>
          <p:nvPr/>
        </p:nvSpPr>
        <p:spPr>
          <a:xfrm>
            <a:off x="7573963" y="1371600"/>
            <a:ext cx="1066800" cy="523875"/>
          </a:xfrm>
          <a:prstGeom prst="rect">
            <a:avLst/>
          </a:prstGeom>
          <a:solidFill>
            <a:schemeClr val="accent3">
              <a:lumMod val="20000"/>
              <a:lumOff val="80000"/>
            </a:schemeClr>
          </a:solidFill>
          <a:ln w="19050">
            <a:solidFill>
              <a:schemeClr val="accent3">
                <a:lumMod val="75000"/>
              </a:schemeClr>
            </a:solidFill>
          </a:ln>
        </p:spPr>
        <p:txBody>
          <a:bodyPr>
            <a:spAutoFit/>
          </a:bodyPr>
          <a:lstStyle/>
          <a:p>
            <a:pPr algn="ctr" fontAlgn="auto">
              <a:spcBef>
                <a:spcPts val="0"/>
              </a:spcBef>
              <a:spcAft>
                <a:spcPts val="0"/>
              </a:spcAft>
              <a:defRPr/>
            </a:pPr>
            <a:r>
              <a:rPr lang="en-US" sz="1400" b="1" dirty="0">
                <a:solidFill>
                  <a:prstClr val="black"/>
                </a:solidFill>
                <a:latin typeface="Calibri"/>
                <a:cs typeface="+mn-cs"/>
              </a:rPr>
              <a:t>Fiscal Year 2016-2017</a:t>
            </a:r>
          </a:p>
        </p:txBody>
      </p:sp>
      <p:sp>
        <p:nvSpPr>
          <p:cNvPr id="40" name="Right Arrow 39"/>
          <p:cNvSpPr/>
          <p:nvPr/>
        </p:nvSpPr>
        <p:spPr>
          <a:xfrm>
            <a:off x="7558088" y="2195830"/>
            <a:ext cx="1433512"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1" name="TextBox 40"/>
          <p:cNvSpPr txBox="1"/>
          <p:nvPr/>
        </p:nvSpPr>
        <p:spPr>
          <a:xfrm>
            <a:off x="5749925" y="2848499"/>
            <a:ext cx="1943100" cy="2308324"/>
          </a:xfrm>
          <a:prstGeom prst="rect">
            <a:avLst/>
          </a:prstGeom>
          <a:noFill/>
        </p:spPr>
        <p:txBody>
          <a:bodyPr>
            <a:spAutoFit/>
          </a:bodyPr>
          <a:lstStyle/>
          <a:p>
            <a:pPr fontAlgn="auto">
              <a:spcBef>
                <a:spcPts val="0"/>
              </a:spcBef>
              <a:spcAft>
                <a:spcPts val="0"/>
              </a:spcAft>
              <a:defRPr/>
            </a:pPr>
            <a:r>
              <a:rPr lang="en-US" sz="1200" b="1" dirty="0">
                <a:solidFill>
                  <a:prstClr val="black"/>
                </a:solidFill>
                <a:latin typeface="Calibri"/>
                <a:cs typeface="+mn-cs"/>
              </a:rPr>
              <a:t>Implementation Year 2:</a:t>
            </a:r>
          </a:p>
          <a:p>
            <a:pPr marL="285750" indent="-285750" fontAlgn="auto">
              <a:spcBef>
                <a:spcPts val="0"/>
              </a:spcBef>
              <a:spcAft>
                <a:spcPts val="0"/>
              </a:spcAft>
              <a:buFont typeface="Arial" pitchFamily="34" charset="0"/>
              <a:buChar char="•"/>
              <a:defRPr/>
            </a:pPr>
            <a:r>
              <a:rPr lang="en-US" sz="1200" dirty="0">
                <a:solidFill>
                  <a:prstClr val="black"/>
                </a:solidFill>
                <a:latin typeface="Calibri"/>
                <a:cs typeface="+mn-cs"/>
              </a:rPr>
              <a:t>FY 15-16 allocations based on 14-15 year-end data </a:t>
            </a:r>
            <a:r>
              <a:rPr lang="en-US" sz="1200" dirty="0" smtClean="0">
                <a:solidFill>
                  <a:prstClr val="black"/>
                </a:solidFill>
                <a:latin typeface="Calibri"/>
                <a:cs typeface="+mn-cs"/>
              </a:rPr>
              <a:t>reported</a:t>
            </a:r>
          </a:p>
          <a:p>
            <a:pPr marL="285750" indent="-285750" fontAlgn="auto">
              <a:spcBef>
                <a:spcPts val="0"/>
              </a:spcBef>
              <a:spcAft>
                <a:spcPts val="0"/>
              </a:spcAft>
              <a:buFont typeface="Arial" pitchFamily="34" charset="0"/>
              <a:buChar char="•"/>
              <a:defRPr/>
            </a:pPr>
            <a:r>
              <a:rPr lang="en-US" sz="1200" dirty="0" smtClean="0">
                <a:solidFill>
                  <a:prstClr val="black"/>
                </a:solidFill>
                <a:latin typeface="Calibri"/>
              </a:rPr>
              <a:t>Fall 2015: Proposed requirement of mandated services for first time students</a:t>
            </a:r>
            <a:endParaRPr lang="en-US" sz="1200" dirty="0">
              <a:solidFill>
                <a:prstClr val="black"/>
              </a:solidFill>
              <a:latin typeface="Calibri"/>
              <a:cs typeface="+mn-cs"/>
            </a:endParaRPr>
          </a:p>
          <a:p>
            <a:pPr marL="285750" indent="-285750" fontAlgn="auto">
              <a:spcBef>
                <a:spcPts val="0"/>
              </a:spcBef>
              <a:spcAft>
                <a:spcPts val="0"/>
              </a:spcAft>
              <a:buFont typeface="Arial" pitchFamily="34" charset="0"/>
              <a:buChar char="•"/>
              <a:defRPr/>
            </a:pPr>
            <a:r>
              <a:rPr lang="en-US" sz="1200" dirty="0">
                <a:solidFill>
                  <a:srgbClr val="FF0000"/>
                </a:solidFill>
                <a:latin typeface="Calibri"/>
                <a:cs typeface="+mn-cs"/>
              </a:rPr>
              <a:t>Application of funding formula beginning this </a:t>
            </a:r>
            <a:r>
              <a:rPr lang="en-US" sz="1200" dirty="0" smtClean="0">
                <a:solidFill>
                  <a:srgbClr val="FF0000"/>
                </a:solidFill>
                <a:latin typeface="Calibri"/>
                <a:cs typeface="+mn-cs"/>
              </a:rPr>
              <a:t>year (80% guarantee)</a:t>
            </a:r>
          </a:p>
          <a:p>
            <a:pPr fontAlgn="auto">
              <a:spcBef>
                <a:spcPts val="0"/>
              </a:spcBef>
              <a:spcAft>
                <a:spcPts val="0"/>
              </a:spcAft>
              <a:defRPr/>
            </a:pPr>
            <a:endParaRPr lang="en-US" sz="1200" dirty="0">
              <a:solidFill>
                <a:prstClr val="black"/>
              </a:solidFill>
              <a:latin typeface="Calibri"/>
              <a:cs typeface="+mn-cs"/>
            </a:endParaRPr>
          </a:p>
        </p:txBody>
      </p:sp>
    </p:spTree>
    <p:extLst>
      <p:ext uri="{BB962C8B-B14F-4D97-AF65-F5344CB8AC3E}">
        <p14:creationId xmlns:p14="http://schemas.microsoft.com/office/powerpoint/2010/main" val="9920968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Student Impact</a:t>
            </a:r>
            <a:endParaRPr lang="en-US" dirty="0"/>
          </a:p>
        </p:txBody>
      </p:sp>
      <p:sp>
        <p:nvSpPr>
          <p:cNvPr id="3" name="Content Placeholder 2"/>
          <p:cNvSpPr>
            <a:spLocks noGrp="1"/>
          </p:cNvSpPr>
          <p:nvPr>
            <p:ph idx="1"/>
          </p:nvPr>
        </p:nvSpPr>
        <p:spPr/>
        <p:txBody>
          <a:bodyPr/>
          <a:lstStyle/>
          <a:p>
            <a:r>
              <a:rPr lang="en-US" dirty="0" smtClean="0"/>
              <a:t>Required assessment, orientation &amp; advisement</a:t>
            </a:r>
          </a:p>
          <a:p>
            <a:r>
              <a:rPr lang="en-US" dirty="0" smtClean="0"/>
              <a:t>Required declaration of program of student</a:t>
            </a:r>
          </a:p>
          <a:p>
            <a:r>
              <a:rPr lang="en-US" dirty="0" smtClean="0"/>
              <a:t>Required Educational Plan</a:t>
            </a:r>
          </a:p>
          <a:p>
            <a:r>
              <a:rPr lang="en-US" dirty="0" smtClean="0"/>
              <a:t>New priority registration rules</a:t>
            </a:r>
          </a:p>
          <a:p>
            <a:pPr lvl="1"/>
            <a:r>
              <a:rPr lang="en-US" dirty="0" smtClean="0"/>
              <a:t>Fully Matriculated</a:t>
            </a:r>
          </a:p>
          <a:p>
            <a:pPr lvl="1"/>
            <a:r>
              <a:rPr lang="en-US" dirty="0" smtClean="0"/>
              <a:t>Good Academic Standing</a:t>
            </a:r>
          </a:p>
          <a:p>
            <a:pPr lvl="1"/>
            <a:r>
              <a:rPr lang="en-US" dirty="0" smtClean="0"/>
              <a:t>Less than 100 units</a:t>
            </a:r>
          </a:p>
          <a:p>
            <a:r>
              <a:rPr lang="en-US" dirty="0" smtClean="0"/>
              <a:t>New BOGFW restrictions</a:t>
            </a:r>
            <a:endParaRPr lang="en-US" dirty="0"/>
          </a:p>
        </p:txBody>
      </p:sp>
    </p:spTree>
    <p:extLst>
      <p:ext uri="{BB962C8B-B14F-4D97-AF65-F5344CB8AC3E}">
        <p14:creationId xmlns:p14="http://schemas.microsoft.com/office/powerpoint/2010/main" val="1019304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0"/>
            <a:ext cx="8229600" cy="896112"/>
          </a:xfrm>
        </p:spPr>
        <p:txBody>
          <a:bodyPr>
            <a:normAutofit/>
          </a:bodyPr>
          <a:lstStyle/>
          <a:p>
            <a:r>
              <a:rPr lang="en-US" sz="3800" b="1" dirty="0" smtClean="0"/>
              <a:t>Closing Thoughts</a:t>
            </a:r>
            <a:r>
              <a:rPr lang="en-US" sz="3600" b="1" dirty="0" smtClean="0"/>
              <a:t>…</a:t>
            </a:r>
            <a:endParaRPr lang="en-US" sz="3600" b="1" dirty="0"/>
          </a:p>
        </p:txBody>
      </p:sp>
      <p:sp>
        <p:nvSpPr>
          <p:cNvPr id="3" name="Content Placeholder 2"/>
          <p:cNvSpPr>
            <a:spLocks noGrp="1"/>
          </p:cNvSpPr>
          <p:nvPr>
            <p:ph idx="1"/>
          </p:nvPr>
        </p:nvSpPr>
        <p:spPr>
          <a:xfrm>
            <a:off x="182880" y="1133856"/>
            <a:ext cx="8199120" cy="5495544"/>
          </a:xfrm>
        </p:spPr>
        <p:txBody>
          <a:bodyPr>
            <a:normAutofit lnSpcReduction="10000"/>
          </a:bodyPr>
          <a:lstStyle/>
          <a:p>
            <a:pPr marL="0" indent="0">
              <a:spcAft>
                <a:spcPts val="600"/>
              </a:spcAft>
              <a:buNone/>
            </a:pPr>
            <a:r>
              <a:rPr lang="en-US" sz="2800" i="1" dirty="0"/>
              <a:t>As we implement policy </a:t>
            </a:r>
            <a:r>
              <a:rPr lang="en-US" sz="2800" i="1" dirty="0" smtClean="0"/>
              <a:t>changes</a:t>
            </a:r>
            <a:r>
              <a:rPr lang="en-US" sz="2800" i="1" dirty="0"/>
              <a:t> </a:t>
            </a:r>
            <a:r>
              <a:rPr lang="en-US" sz="3600" i="1" dirty="0" smtClean="0"/>
              <a:t>…</a:t>
            </a:r>
          </a:p>
          <a:p>
            <a:pPr marL="0" indent="0">
              <a:spcAft>
                <a:spcPts val="600"/>
              </a:spcAft>
              <a:buNone/>
            </a:pPr>
            <a:endParaRPr lang="en-US" sz="3600" i="1" dirty="0"/>
          </a:p>
          <a:p>
            <a:pPr>
              <a:spcAft>
                <a:spcPts val="600"/>
              </a:spcAft>
            </a:pPr>
            <a:r>
              <a:rPr lang="en-US" sz="2400" dirty="0"/>
              <a:t>Keep the dialogue focused on what works for students</a:t>
            </a:r>
          </a:p>
          <a:p>
            <a:pPr>
              <a:spcAft>
                <a:spcPts val="600"/>
              </a:spcAft>
            </a:pPr>
            <a:r>
              <a:rPr lang="en-US" sz="2400" dirty="0" smtClean="0"/>
              <a:t>Think </a:t>
            </a:r>
            <a:r>
              <a:rPr lang="en-US" sz="2400" dirty="0"/>
              <a:t>about how can we incentivize student and institutional behaviors to increase student success</a:t>
            </a:r>
          </a:p>
          <a:p>
            <a:pPr>
              <a:spcAft>
                <a:spcPts val="600"/>
              </a:spcAft>
            </a:pPr>
            <a:r>
              <a:rPr lang="en-US" sz="2400" dirty="0"/>
              <a:t>Be mindful of equity impacts… need to track student outcomes- especially for underrepresented and educationally disadvantaged student groups</a:t>
            </a:r>
            <a:r>
              <a:rPr lang="en-US" sz="2400" dirty="0" smtClean="0"/>
              <a:t>…</a:t>
            </a:r>
          </a:p>
          <a:p>
            <a:pPr>
              <a:spcAft>
                <a:spcPts val="600"/>
              </a:spcAft>
            </a:pPr>
            <a:r>
              <a:rPr lang="en-US" sz="2400" dirty="0" smtClean="0"/>
              <a:t>College-wide Efforts!</a:t>
            </a:r>
            <a:endParaRPr lang="en-US" sz="2400" dirty="0"/>
          </a:p>
          <a:p>
            <a:pPr>
              <a:spcAft>
                <a:spcPts val="600"/>
              </a:spcAft>
            </a:pPr>
            <a:endParaRPr lang="en-US" dirty="0"/>
          </a:p>
          <a:p>
            <a:endParaRPr lang="en-US" dirty="0"/>
          </a:p>
        </p:txBody>
      </p:sp>
    </p:spTree>
    <p:extLst>
      <p:ext uri="{BB962C8B-B14F-4D97-AF65-F5344CB8AC3E}">
        <p14:creationId xmlns:p14="http://schemas.microsoft.com/office/powerpoint/2010/main" val="28361848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Now What?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SSSP workgroup to determine:</a:t>
            </a:r>
          </a:p>
          <a:p>
            <a:r>
              <a:rPr lang="en-US" sz="2400" dirty="0" smtClean="0"/>
              <a:t>Examine orientation, assessment, counseling/SEP</a:t>
            </a:r>
          </a:p>
          <a:p>
            <a:pPr lvl="1"/>
            <a:r>
              <a:rPr lang="en-US" sz="2000" dirty="0" smtClean="0"/>
              <a:t>Considerations: sequence of delivery, scalability, increasing access, methodologies, use of technology</a:t>
            </a:r>
          </a:p>
          <a:p>
            <a:r>
              <a:rPr lang="en-US" sz="2400" dirty="0" smtClean="0"/>
              <a:t>IT interfacing considerations</a:t>
            </a:r>
          </a:p>
          <a:p>
            <a:pPr lvl="1"/>
            <a:r>
              <a:rPr lang="en-US" sz="2000" dirty="0" smtClean="0"/>
              <a:t>Scheduling software (SARS) and student record system (</a:t>
            </a:r>
            <a:r>
              <a:rPr lang="en-US" sz="2000" dirty="0" err="1" smtClean="0"/>
              <a:t>Datatel</a:t>
            </a:r>
            <a:r>
              <a:rPr lang="en-US" sz="2000" dirty="0" smtClean="0"/>
              <a:t>)</a:t>
            </a:r>
          </a:p>
          <a:p>
            <a:pPr lvl="2"/>
            <a:r>
              <a:rPr lang="en-US" dirty="0" smtClean="0"/>
              <a:t>MIS redesign implementation plan</a:t>
            </a:r>
          </a:p>
          <a:p>
            <a:pPr marL="914400" lvl="2" indent="0">
              <a:buNone/>
            </a:pPr>
            <a:endParaRPr lang="en-US" dirty="0" smtClean="0"/>
          </a:p>
        </p:txBody>
      </p:sp>
    </p:spTree>
    <p:extLst>
      <p:ext uri="{BB962C8B-B14F-4D97-AF65-F5344CB8AC3E}">
        <p14:creationId xmlns:p14="http://schemas.microsoft.com/office/powerpoint/2010/main" val="20241356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help or just want more information?</a:t>
            </a:r>
            <a:endParaRPr lang="en-US" dirty="0"/>
          </a:p>
        </p:txBody>
      </p:sp>
      <p:sp>
        <p:nvSpPr>
          <p:cNvPr id="3" name="Content Placeholder 2"/>
          <p:cNvSpPr>
            <a:spLocks noGrp="1"/>
          </p:cNvSpPr>
          <p:nvPr>
            <p:ph idx="1"/>
          </p:nvPr>
        </p:nvSpPr>
        <p:spPr>
          <a:xfrm>
            <a:off x="1009443" y="1981200"/>
            <a:ext cx="7125112" cy="4419600"/>
          </a:xfrm>
        </p:spPr>
        <p:txBody>
          <a:bodyPr>
            <a:normAutofit/>
          </a:bodyPr>
          <a:lstStyle/>
          <a:p>
            <a:r>
              <a:rPr lang="en-US" sz="2000" dirty="0"/>
              <a:t>Chancellor’s Office website: </a:t>
            </a:r>
            <a:r>
              <a:rPr lang="en-US" sz="2000" dirty="0">
                <a:hlinkClick r:id="rId2"/>
              </a:rPr>
              <a:t>www.cccco.edu</a:t>
            </a:r>
            <a:endParaRPr lang="en-US" sz="2000" dirty="0"/>
          </a:p>
          <a:p>
            <a:r>
              <a:rPr lang="en-US" sz="2000" dirty="0" smtClean="0"/>
              <a:t>Flex Day Breakout sessions: Friday, Jan 10, 10:45 am</a:t>
            </a:r>
          </a:p>
          <a:p>
            <a:pPr lvl="1"/>
            <a:r>
              <a:rPr lang="en-US" sz="1800" dirty="0" smtClean="0"/>
              <a:t>Orientation &amp; Assessment </a:t>
            </a:r>
          </a:p>
          <a:p>
            <a:pPr lvl="1"/>
            <a:r>
              <a:rPr lang="en-US" sz="1800" dirty="0" smtClean="0"/>
              <a:t>Education Planning </a:t>
            </a:r>
          </a:p>
          <a:p>
            <a:pPr lvl="1"/>
            <a:r>
              <a:rPr lang="en-US" sz="1800" dirty="0" smtClean="0"/>
              <a:t>Academic Follow-Up</a:t>
            </a:r>
          </a:p>
          <a:p>
            <a:r>
              <a:rPr lang="en-US" sz="2000" dirty="0" smtClean="0"/>
              <a:t>Feedback: questions, comments, suggestions</a:t>
            </a:r>
          </a:p>
          <a:p>
            <a:pPr lvl="1"/>
            <a:r>
              <a:rPr lang="en-US" sz="1800" dirty="0" smtClean="0"/>
              <a:t>Index cards </a:t>
            </a:r>
          </a:p>
          <a:p>
            <a:pPr lvl="1"/>
            <a:r>
              <a:rPr lang="en-US" sz="1800" dirty="0" smtClean="0"/>
              <a:t>Survey Monkey</a:t>
            </a:r>
          </a:p>
          <a:p>
            <a:pPr lvl="1"/>
            <a:r>
              <a:rPr lang="en-US" sz="1800" dirty="0" smtClean="0"/>
              <a:t>Columbia College SSSP workgroup</a:t>
            </a:r>
            <a:endParaRPr lang="en-US" sz="1800" dirty="0"/>
          </a:p>
        </p:txBody>
      </p:sp>
    </p:spTree>
    <p:extLst>
      <p:ext uri="{BB962C8B-B14F-4D97-AF65-F5344CB8AC3E}">
        <p14:creationId xmlns:p14="http://schemas.microsoft.com/office/powerpoint/2010/main" val="1341328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Columbia’s SSSP Workgroup</a:t>
            </a:r>
            <a:endParaRPr lang="en-US" dirty="0"/>
          </a:p>
        </p:txBody>
      </p:sp>
      <p:sp>
        <p:nvSpPr>
          <p:cNvPr id="3" name="Content Placeholder 2"/>
          <p:cNvSpPr>
            <a:spLocks noGrp="1"/>
          </p:cNvSpPr>
          <p:nvPr>
            <p:ph sz="half" idx="1"/>
          </p:nvPr>
        </p:nvSpPr>
        <p:spPr/>
        <p:txBody>
          <a:bodyPr/>
          <a:lstStyle/>
          <a:p>
            <a:r>
              <a:rPr lang="en-US" dirty="0" smtClean="0"/>
              <a:t>Melissa Raby</a:t>
            </a:r>
          </a:p>
          <a:p>
            <a:r>
              <a:rPr lang="en-US" dirty="0" smtClean="0"/>
              <a:t>Chris Vitelli</a:t>
            </a:r>
          </a:p>
          <a:p>
            <a:r>
              <a:rPr lang="en-US" dirty="0" smtClean="0"/>
              <a:t>Randy Barton</a:t>
            </a:r>
          </a:p>
          <a:p>
            <a:r>
              <a:rPr lang="en-US" dirty="0" smtClean="0"/>
              <a:t>Diana Sunday</a:t>
            </a:r>
          </a:p>
          <a:p>
            <a:r>
              <a:rPr lang="en-US" dirty="0" smtClean="0"/>
              <a:t>Colleen Henry</a:t>
            </a:r>
          </a:p>
          <a:p>
            <a:r>
              <a:rPr lang="en-US" dirty="0" smtClean="0"/>
              <a:t>Shawn Jordison</a:t>
            </a:r>
          </a:p>
          <a:p>
            <a:r>
              <a:rPr lang="en-US" dirty="0" smtClean="0"/>
              <a:t>Matt Christman</a:t>
            </a:r>
            <a:endParaRPr lang="en-US" dirty="0"/>
          </a:p>
        </p:txBody>
      </p:sp>
      <p:sp>
        <p:nvSpPr>
          <p:cNvPr id="4" name="Content Placeholder 3"/>
          <p:cNvSpPr>
            <a:spLocks noGrp="1"/>
          </p:cNvSpPr>
          <p:nvPr>
            <p:ph sz="half" idx="2"/>
          </p:nvPr>
        </p:nvSpPr>
        <p:spPr/>
        <p:txBody>
          <a:bodyPr/>
          <a:lstStyle/>
          <a:p>
            <a:r>
              <a:rPr lang="en-US" dirty="0" smtClean="0"/>
              <a:t>John Leamy</a:t>
            </a:r>
          </a:p>
          <a:p>
            <a:r>
              <a:rPr lang="en-US" dirty="0" smtClean="0"/>
              <a:t>Elizabeth Pfleging</a:t>
            </a:r>
          </a:p>
          <a:p>
            <a:r>
              <a:rPr lang="en-US" dirty="0" smtClean="0"/>
              <a:t>Courtney Castle</a:t>
            </a:r>
          </a:p>
          <a:p>
            <a:r>
              <a:rPr lang="en-US" dirty="0" smtClean="0"/>
              <a:t>Rick Rivera</a:t>
            </a:r>
          </a:p>
          <a:p>
            <a:r>
              <a:rPr lang="en-US" dirty="0" smtClean="0"/>
              <a:t>Adrienne Seegers</a:t>
            </a:r>
          </a:p>
          <a:p>
            <a:r>
              <a:rPr lang="en-US" dirty="0" smtClean="0"/>
              <a:t>Tina </a:t>
            </a:r>
            <a:r>
              <a:rPr lang="en-US" dirty="0" err="1" smtClean="0"/>
              <a:t>Troiler</a:t>
            </a:r>
            <a:endParaRPr lang="en-US" dirty="0" smtClean="0"/>
          </a:p>
          <a:p>
            <a:r>
              <a:rPr lang="en-US" dirty="0" smtClean="0"/>
              <a:t>Karin Rodts</a:t>
            </a:r>
            <a:endParaRPr lang="en-US" dirty="0"/>
          </a:p>
        </p:txBody>
      </p:sp>
    </p:spTree>
    <p:extLst>
      <p:ext uri="{BB962C8B-B14F-4D97-AF65-F5344CB8AC3E}">
        <p14:creationId xmlns:p14="http://schemas.microsoft.com/office/powerpoint/2010/main" val="693340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4294967295"/>
          </p:nvPr>
        </p:nvSpPr>
        <p:spPr>
          <a:xfrm>
            <a:off x="1792288" y="612775"/>
            <a:ext cx="5486400" cy="4114800"/>
          </a:xfrm>
          <a:prstGeom prst="rect">
            <a:avLst/>
          </a:prstGeom>
        </p:spPr>
      </p:sp>
      <p:sp>
        <p:nvSpPr>
          <p:cNvPr id="4" name="Text Placeholder 3"/>
          <p:cNvSpPr>
            <a:spLocks noGrp="1"/>
          </p:cNvSpPr>
          <p:nvPr>
            <p:ph type="body" sz="half" idx="2"/>
          </p:nvPr>
        </p:nvSpPr>
        <p:spPr/>
        <p:txBody>
          <a:bodyPr/>
          <a:lstStyle/>
          <a:p>
            <a:endParaRPr lang="en-US"/>
          </a:p>
        </p:txBody>
      </p:sp>
      <p:pic>
        <p:nvPicPr>
          <p:cNvPr id="1026" name="Picture 2" descr="C:\Users\rabym\AppData\Local\Microsoft\Windows\Temporary Internet Files\Content.IE5\JRS3U6O0\MP9004423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9964"/>
            <a:ext cx="9144000" cy="607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029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Overview</a:t>
            </a:r>
            <a:br>
              <a:rPr lang="en-US" dirty="0" smtClean="0"/>
            </a:br>
            <a:r>
              <a:rPr lang="en-US" sz="2000" dirty="0" smtClean="0"/>
              <a:t>8 areas of focus with 22 recommendations</a:t>
            </a:r>
            <a:endParaRPr lang="en-US" sz="2000" dirty="0"/>
          </a:p>
        </p:txBody>
      </p:sp>
      <p:sp>
        <p:nvSpPr>
          <p:cNvPr id="3" name="Content Placeholder 2"/>
          <p:cNvSpPr>
            <a:spLocks noGrp="1"/>
          </p:cNvSpPr>
          <p:nvPr>
            <p:ph idx="1"/>
          </p:nvPr>
        </p:nvSpPr>
        <p:spPr/>
        <p:txBody>
          <a:bodyPr>
            <a:normAutofit/>
          </a:bodyPr>
          <a:lstStyle/>
          <a:p>
            <a:pPr>
              <a:buAutoNum type="arabicPeriod"/>
            </a:pPr>
            <a:r>
              <a:rPr lang="en-US" dirty="0" smtClean="0"/>
              <a:t>Increase </a:t>
            </a:r>
            <a:r>
              <a:rPr lang="en-US" dirty="0"/>
              <a:t>college and career </a:t>
            </a:r>
            <a:r>
              <a:rPr lang="en-US" dirty="0" smtClean="0"/>
              <a:t>readiness</a:t>
            </a:r>
          </a:p>
          <a:p>
            <a:pPr>
              <a:buAutoNum type="arabicPeriod"/>
            </a:pPr>
            <a:r>
              <a:rPr lang="en-US" dirty="0" smtClean="0"/>
              <a:t>Strengthen </a:t>
            </a:r>
            <a:r>
              <a:rPr lang="en-US" dirty="0"/>
              <a:t>support for entering </a:t>
            </a:r>
            <a:r>
              <a:rPr lang="en-US" dirty="0" smtClean="0"/>
              <a:t>students</a:t>
            </a:r>
          </a:p>
          <a:p>
            <a:pPr>
              <a:buAutoNum type="arabicPeriod"/>
            </a:pPr>
            <a:r>
              <a:rPr lang="en-US" dirty="0" smtClean="0"/>
              <a:t>Incentivize successful student behaviors</a:t>
            </a:r>
          </a:p>
          <a:p>
            <a:pPr>
              <a:buAutoNum type="arabicPeriod"/>
            </a:pPr>
            <a:r>
              <a:rPr lang="en-US" dirty="0" smtClean="0"/>
              <a:t>Align </a:t>
            </a:r>
            <a:r>
              <a:rPr lang="en-US" dirty="0"/>
              <a:t>course offerings to meet student </a:t>
            </a:r>
            <a:r>
              <a:rPr lang="en-US" dirty="0" smtClean="0"/>
              <a:t>needs</a:t>
            </a:r>
          </a:p>
          <a:p>
            <a:pPr>
              <a:buAutoNum type="arabicPeriod"/>
            </a:pPr>
            <a:r>
              <a:rPr lang="en-US" dirty="0" smtClean="0"/>
              <a:t>Improve </a:t>
            </a:r>
            <a:r>
              <a:rPr lang="en-US" dirty="0"/>
              <a:t>education of basic skills </a:t>
            </a:r>
            <a:r>
              <a:rPr lang="en-US" dirty="0" smtClean="0"/>
              <a:t>students</a:t>
            </a:r>
          </a:p>
          <a:p>
            <a:pPr>
              <a:buAutoNum type="arabicPeriod"/>
            </a:pPr>
            <a:r>
              <a:rPr lang="en-US" dirty="0" smtClean="0"/>
              <a:t>Revitalize </a:t>
            </a:r>
            <a:r>
              <a:rPr lang="en-US" dirty="0"/>
              <a:t>and re-envision professional </a:t>
            </a:r>
            <a:r>
              <a:rPr lang="en-US" dirty="0" smtClean="0"/>
              <a:t>development</a:t>
            </a:r>
          </a:p>
          <a:p>
            <a:pPr>
              <a:buAutoNum type="arabicPeriod"/>
            </a:pPr>
            <a:r>
              <a:rPr lang="en-US" dirty="0" smtClean="0"/>
              <a:t>Enable </a:t>
            </a:r>
            <a:r>
              <a:rPr lang="en-US" dirty="0"/>
              <a:t>efficient statewide leadership and increase </a:t>
            </a:r>
            <a:r>
              <a:rPr lang="en-US" dirty="0" smtClean="0"/>
              <a:t>coordination </a:t>
            </a:r>
            <a:r>
              <a:rPr lang="en-US" dirty="0"/>
              <a:t>among </a:t>
            </a:r>
            <a:r>
              <a:rPr lang="en-US" dirty="0" smtClean="0"/>
              <a:t>colleges</a:t>
            </a:r>
          </a:p>
          <a:p>
            <a:pPr>
              <a:buAutoNum type="arabicPeriod"/>
            </a:pPr>
            <a:r>
              <a:rPr lang="en-US" dirty="0" smtClean="0"/>
              <a:t>Align </a:t>
            </a:r>
            <a:r>
              <a:rPr lang="en-US" dirty="0"/>
              <a:t>resources with student success recommendations</a:t>
            </a:r>
          </a:p>
        </p:txBody>
      </p:sp>
    </p:spTree>
    <p:extLst>
      <p:ext uri="{BB962C8B-B14F-4D97-AF65-F5344CB8AC3E}">
        <p14:creationId xmlns:p14="http://schemas.microsoft.com/office/powerpoint/2010/main" val="139466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60418669"/>
              </p:ext>
            </p:extLst>
          </p:nvPr>
        </p:nvGraphicFramePr>
        <p:xfrm>
          <a:off x="609600" y="1397000"/>
          <a:ext cx="7772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Key Momentum Points</a:t>
            </a:r>
            <a:endParaRPr lang="en-US" dirty="0"/>
          </a:p>
        </p:txBody>
      </p:sp>
    </p:spTree>
    <p:extLst>
      <p:ext uri="{BB962C8B-B14F-4D97-AF65-F5344CB8AC3E}">
        <p14:creationId xmlns:p14="http://schemas.microsoft.com/office/powerpoint/2010/main" val="1764505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524000"/>
            <a:ext cx="8458200" cy="4602163"/>
          </a:xfrm>
        </p:spPr>
        <p:txBody>
          <a:bodyPr>
            <a:normAutofit fontScale="92500" lnSpcReduction="10000"/>
          </a:bodyPr>
          <a:lstStyle/>
          <a:p>
            <a:pPr lvl="1">
              <a:spcBef>
                <a:spcPct val="0"/>
              </a:spcBef>
              <a:spcAft>
                <a:spcPts val="1200"/>
              </a:spcAft>
            </a:pPr>
            <a:endParaRPr lang="en-US" sz="2600" dirty="0" smtClean="0">
              <a:cs typeface="Arial" charset="0"/>
            </a:endParaRPr>
          </a:p>
          <a:p>
            <a:pPr lvl="1">
              <a:spcBef>
                <a:spcPct val="0"/>
              </a:spcBef>
              <a:spcAft>
                <a:spcPts val="1200"/>
              </a:spcAft>
            </a:pPr>
            <a:r>
              <a:rPr lang="en-US" sz="2600" dirty="0" smtClean="0">
                <a:cs typeface="Arial" charset="0"/>
              </a:rPr>
              <a:t>First </a:t>
            </a:r>
            <a:r>
              <a:rPr lang="en-US" sz="2600" dirty="0">
                <a:cs typeface="Arial" charset="0"/>
              </a:rPr>
              <a:t>step to begin implementation of SSTF </a:t>
            </a:r>
            <a:r>
              <a:rPr lang="en-US" sz="2600" dirty="0" smtClean="0">
                <a:cs typeface="Arial" charset="0"/>
              </a:rPr>
              <a:t>recommendations:</a:t>
            </a:r>
          </a:p>
          <a:p>
            <a:pPr lvl="2">
              <a:spcBef>
                <a:spcPct val="0"/>
              </a:spcBef>
              <a:spcAft>
                <a:spcPts val="1200"/>
              </a:spcAft>
            </a:pPr>
            <a:r>
              <a:rPr lang="en-US" sz="2600" dirty="0" smtClean="0">
                <a:cs typeface="Arial" charset="0"/>
              </a:rPr>
              <a:t>2.2 </a:t>
            </a:r>
            <a:r>
              <a:rPr lang="en-US" sz="2600" i="1" dirty="0">
                <a:solidFill>
                  <a:schemeClr val="accent3">
                    <a:lumMod val="50000"/>
                  </a:schemeClr>
                </a:solidFill>
                <a:cs typeface="Arial" charset="0"/>
              </a:rPr>
              <a:t>(mandated services</a:t>
            </a:r>
            <a:r>
              <a:rPr lang="en-US" sz="2600" i="1" dirty="0" smtClean="0">
                <a:solidFill>
                  <a:schemeClr val="accent3">
                    <a:lumMod val="50000"/>
                  </a:schemeClr>
                </a:solidFill>
                <a:cs typeface="Arial" charset="0"/>
              </a:rPr>
              <a:t>),</a:t>
            </a:r>
          </a:p>
          <a:p>
            <a:pPr lvl="2">
              <a:spcBef>
                <a:spcPct val="0"/>
              </a:spcBef>
              <a:spcAft>
                <a:spcPts val="1200"/>
              </a:spcAft>
            </a:pPr>
            <a:r>
              <a:rPr lang="en-US" sz="2600" i="1" dirty="0" smtClean="0">
                <a:cs typeface="Arial" charset="0"/>
              </a:rPr>
              <a:t>2.3</a:t>
            </a:r>
            <a:r>
              <a:rPr lang="en-US" sz="2600" i="1" dirty="0" smtClean="0">
                <a:solidFill>
                  <a:schemeClr val="accent3">
                    <a:lumMod val="50000"/>
                  </a:schemeClr>
                </a:solidFill>
                <a:cs typeface="Arial" charset="0"/>
              </a:rPr>
              <a:t> Centralized and integrated technology </a:t>
            </a:r>
          </a:p>
          <a:p>
            <a:pPr lvl="2">
              <a:spcBef>
                <a:spcPct val="0"/>
              </a:spcBef>
              <a:spcAft>
                <a:spcPts val="1200"/>
              </a:spcAft>
            </a:pPr>
            <a:r>
              <a:rPr lang="en-US" sz="2600" i="1" dirty="0" smtClean="0">
                <a:cs typeface="Arial" charset="0"/>
              </a:rPr>
              <a:t>2.5</a:t>
            </a:r>
            <a:r>
              <a:rPr lang="en-US" sz="2600" i="1" dirty="0" smtClean="0">
                <a:solidFill>
                  <a:schemeClr val="accent3">
                    <a:lumMod val="50000"/>
                  </a:schemeClr>
                </a:solidFill>
                <a:cs typeface="Arial" charset="0"/>
              </a:rPr>
              <a:t> Declare program of study</a:t>
            </a:r>
          </a:p>
          <a:p>
            <a:pPr lvl="2">
              <a:spcBef>
                <a:spcPct val="0"/>
              </a:spcBef>
              <a:spcAft>
                <a:spcPts val="1200"/>
              </a:spcAft>
            </a:pPr>
            <a:r>
              <a:rPr lang="en-US" sz="2600" i="1" dirty="0" smtClean="0">
                <a:cs typeface="Arial" charset="0"/>
              </a:rPr>
              <a:t>3.1</a:t>
            </a:r>
            <a:r>
              <a:rPr lang="en-US" sz="2600" i="1" dirty="0" smtClean="0">
                <a:solidFill>
                  <a:schemeClr val="accent3">
                    <a:lumMod val="50000"/>
                  </a:schemeClr>
                </a:solidFill>
                <a:cs typeface="Arial" charset="0"/>
              </a:rPr>
              <a:t> Priority Enrollment</a:t>
            </a:r>
          </a:p>
          <a:p>
            <a:pPr lvl="2">
              <a:spcBef>
                <a:spcPct val="0"/>
              </a:spcBef>
              <a:spcAft>
                <a:spcPts val="1200"/>
              </a:spcAft>
            </a:pPr>
            <a:r>
              <a:rPr lang="en-US" sz="2600" dirty="0" smtClean="0">
                <a:cs typeface="Arial" charset="0"/>
              </a:rPr>
              <a:t>3.2 </a:t>
            </a:r>
            <a:r>
              <a:rPr lang="en-US" sz="2600" i="1" dirty="0">
                <a:solidFill>
                  <a:schemeClr val="accent3">
                    <a:lumMod val="50000"/>
                  </a:schemeClr>
                </a:solidFill>
                <a:cs typeface="Arial" charset="0"/>
              </a:rPr>
              <a:t>(BOGFW conditions), </a:t>
            </a:r>
            <a:r>
              <a:rPr lang="en-US" sz="2600" dirty="0">
                <a:cs typeface="Arial" charset="0"/>
              </a:rPr>
              <a:t>and </a:t>
            </a:r>
            <a:endParaRPr lang="en-US" sz="2600" dirty="0" smtClean="0">
              <a:cs typeface="Arial" charset="0"/>
            </a:endParaRPr>
          </a:p>
          <a:p>
            <a:pPr lvl="2">
              <a:spcBef>
                <a:spcPct val="0"/>
              </a:spcBef>
              <a:spcAft>
                <a:spcPts val="1200"/>
              </a:spcAft>
            </a:pPr>
            <a:r>
              <a:rPr lang="en-US" sz="2600" dirty="0" smtClean="0">
                <a:cs typeface="Arial" charset="0"/>
              </a:rPr>
              <a:t>8.2 </a:t>
            </a:r>
            <a:r>
              <a:rPr lang="en-US" sz="2600" i="1" dirty="0">
                <a:solidFill>
                  <a:schemeClr val="accent3">
                    <a:lumMod val="50000"/>
                  </a:schemeClr>
                </a:solidFill>
                <a:cs typeface="Arial" charset="0"/>
              </a:rPr>
              <a:t>(Student Support Initiative)</a:t>
            </a:r>
          </a:p>
          <a:p>
            <a:pPr marL="0" indent="0">
              <a:buFont typeface="Wingdings 2" pitchFamily="18" charset="2"/>
              <a:buNone/>
            </a:pPr>
            <a:endParaRPr lang="en-US" dirty="0" smtClean="0"/>
          </a:p>
        </p:txBody>
      </p:sp>
      <p:sp>
        <p:nvSpPr>
          <p:cNvPr id="5" name="Title 1"/>
          <p:cNvSpPr>
            <a:spLocks noGrp="1"/>
          </p:cNvSpPr>
          <p:nvPr>
            <p:ph type="title"/>
          </p:nvPr>
        </p:nvSpPr>
        <p:spPr>
          <a:xfrm>
            <a:off x="304800" y="381000"/>
            <a:ext cx="8534400" cy="758825"/>
          </a:xfrm>
        </p:spPr>
        <p:txBody>
          <a:bodyPr>
            <a:noAutofit/>
          </a:bodyPr>
          <a:lstStyle/>
          <a:p>
            <a:pPr algn="ctr">
              <a:defRPr/>
            </a:pPr>
            <a:r>
              <a:rPr lang="en-US" sz="2800" b="1" dirty="0" smtClean="0"/>
              <a:t>The SSTF Recommendations &amp; </a:t>
            </a:r>
            <a:br>
              <a:rPr lang="en-US" sz="2800" b="1" dirty="0" smtClean="0"/>
            </a:br>
            <a:r>
              <a:rPr lang="en-US" sz="2800" b="1" dirty="0" smtClean="0"/>
              <a:t>SB 1456</a:t>
            </a:r>
            <a:endParaRPr lang="en-US" sz="2800" b="1" i="1" dirty="0"/>
          </a:p>
        </p:txBody>
      </p:sp>
    </p:spTree>
    <p:extLst>
      <p:ext uri="{BB962C8B-B14F-4D97-AF65-F5344CB8AC3E}">
        <p14:creationId xmlns:p14="http://schemas.microsoft.com/office/powerpoint/2010/main" val="55363301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3352800"/>
            <a:ext cx="7117180" cy="1828800"/>
          </a:xfrm>
        </p:spPr>
        <p:txBody>
          <a:bodyPr/>
          <a:lstStyle/>
          <a:p>
            <a:pPr algn="ctr"/>
            <a:r>
              <a:rPr lang="en-US" dirty="0" smtClean="0"/>
              <a:t>Student Success Task Force Recommendation 8.2: Student Success Initiative</a:t>
            </a:r>
            <a:br>
              <a:rPr lang="en-US" dirty="0" smtClean="0"/>
            </a:br>
            <a:r>
              <a:rPr lang="en-US" dirty="0" smtClean="0"/>
              <a:t>A.K.A.</a:t>
            </a:r>
            <a:br>
              <a:rPr lang="en-US" dirty="0" smtClean="0"/>
            </a:br>
            <a:r>
              <a:rPr lang="en-US" dirty="0" smtClean="0"/>
              <a:t>Student Success Act of 2012 (SB 1456)</a:t>
            </a:r>
            <a:br>
              <a:rPr lang="en-US" dirty="0" smtClean="0"/>
            </a:br>
            <a:r>
              <a:rPr lang="en-US" sz="3200" dirty="0" smtClean="0"/>
              <a:t>Formally known as Matriculation</a:t>
            </a:r>
            <a:endParaRPr lang="en-US" sz="3200" dirty="0"/>
          </a:p>
        </p:txBody>
      </p:sp>
      <p:sp>
        <p:nvSpPr>
          <p:cNvPr id="5" name="Subtitle 4"/>
          <p:cNvSpPr>
            <a:spLocks noGrp="1"/>
          </p:cNvSpPr>
          <p:nvPr>
            <p:ph type="subTitle" idx="1"/>
          </p:nvPr>
        </p:nvSpPr>
        <p:spPr>
          <a:xfrm>
            <a:off x="1009442" y="5257800"/>
            <a:ext cx="7117180" cy="914400"/>
          </a:xfrm>
        </p:spPr>
        <p:txBody>
          <a:bodyPr>
            <a:normAutofit/>
          </a:bodyPr>
          <a:lstStyle/>
          <a:p>
            <a:r>
              <a:rPr lang="en-US" dirty="0" smtClean="0"/>
              <a:t>Signed by Governor Brown on September 27, 2012 &amp; Effective January 1, 2013</a:t>
            </a:r>
            <a:endParaRPr lang="en-US" dirty="0"/>
          </a:p>
        </p:txBody>
      </p:sp>
    </p:spTree>
    <p:extLst>
      <p:ext uri="{BB962C8B-B14F-4D97-AF65-F5344CB8AC3E}">
        <p14:creationId xmlns:p14="http://schemas.microsoft.com/office/powerpoint/2010/main" val="2074990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533401"/>
            <a:ext cx="7125113" cy="533400"/>
          </a:xfrm>
        </p:spPr>
        <p:txBody>
          <a:bodyPr>
            <a:normAutofit fontScale="90000"/>
          </a:bodyPr>
          <a:lstStyle/>
          <a:p>
            <a:r>
              <a:rPr lang="en-US" dirty="0"/>
              <a:t/>
            </a:r>
            <a:br>
              <a:rPr lang="en-US" dirty="0"/>
            </a:br>
            <a:r>
              <a:rPr lang="en-US" sz="2700" dirty="0"/>
              <a:t>SB 1456: the Student Success Act of 2012 </a:t>
            </a:r>
            <a:endParaRPr lang="en-US" dirty="0"/>
          </a:p>
        </p:txBody>
      </p:sp>
      <p:sp>
        <p:nvSpPr>
          <p:cNvPr id="3" name="Content Placeholder 2"/>
          <p:cNvSpPr>
            <a:spLocks noGrp="1"/>
          </p:cNvSpPr>
          <p:nvPr>
            <p:ph idx="1"/>
          </p:nvPr>
        </p:nvSpPr>
        <p:spPr>
          <a:xfrm>
            <a:off x="457200" y="1807361"/>
            <a:ext cx="7677355" cy="4517239"/>
          </a:xfrm>
        </p:spPr>
        <p:txBody>
          <a:bodyPr>
            <a:normAutofit fontScale="47500" lnSpcReduction="20000"/>
          </a:bodyPr>
          <a:lstStyle/>
          <a:p>
            <a:pPr marL="0" indent="0">
              <a:buNone/>
            </a:pPr>
            <a:r>
              <a:rPr lang="en-US" sz="3400" u="sng" dirty="0" smtClean="0"/>
              <a:t>Provides </a:t>
            </a:r>
            <a:r>
              <a:rPr lang="en-US" sz="3400" u="sng" dirty="0"/>
              <a:t>a “policy framework” </a:t>
            </a:r>
            <a:endParaRPr lang="en-US" sz="3400" u="sng" dirty="0" smtClean="0"/>
          </a:p>
          <a:p>
            <a:pPr marL="0" indent="0">
              <a:buNone/>
            </a:pPr>
            <a:endParaRPr lang="en-US" sz="3400" u="sng" dirty="0"/>
          </a:p>
          <a:p>
            <a:pPr marL="0" indent="0">
              <a:buNone/>
            </a:pPr>
            <a:r>
              <a:rPr lang="en-US" sz="3400" dirty="0"/>
              <a:t>•Delineates the Legislature’s intent for the Student Success Act: </a:t>
            </a:r>
          </a:p>
          <a:p>
            <a:pPr marL="400050" lvl="1" indent="0">
              <a:buNone/>
            </a:pPr>
            <a:r>
              <a:rPr lang="en-US" sz="3400" dirty="0"/>
              <a:t>•Aligns matriculation language to SSTF recommendations regarding services needed to support students in developing an “informed” ed. goal, developing ed. plans and declaration of course of study. </a:t>
            </a:r>
          </a:p>
          <a:p>
            <a:pPr marL="400050" lvl="1" indent="0">
              <a:buNone/>
            </a:pPr>
            <a:r>
              <a:rPr lang="en-US" sz="3400" dirty="0"/>
              <a:t>•Shared responsibility between instruction and student services, based on “evidenced-based” practices of what works. </a:t>
            </a:r>
          </a:p>
          <a:p>
            <a:pPr marL="400050" lvl="1" indent="0">
              <a:buNone/>
            </a:pPr>
            <a:r>
              <a:rPr lang="en-US" sz="3400" dirty="0"/>
              <a:t>•Targets funding on core services through a broad array of service delivery mechanisms (including technology). </a:t>
            </a:r>
          </a:p>
          <a:p>
            <a:pPr marL="0" indent="0">
              <a:buNone/>
            </a:pPr>
            <a:endParaRPr lang="en-US" dirty="0" smtClean="0"/>
          </a:p>
          <a:p>
            <a:pPr marL="0" indent="0">
              <a:buNone/>
            </a:pPr>
            <a:r>
              <a:rPr lang="en-US" sz="3500" dirty="0" smtClean="0"/>
              <a:t>•</a:t>
            </a:r>
            <a:r>
              <a:rPr lang="en-US" sz="3500" dirty="0"/>
              <a:t>Requires Board of Governors to adopt policies to mandate </a:t>
            </a:r>
            <a:r>
              <a:rPr lang="en-US" sz="3500" dirty="0" smtClean="0"/>
              <a:t>orientation</a:t>
            </a:r>
            <a:r>
              <a:rPr lang="en-US" sz="3500" dirty="0"/>
              <a:t>, assessment, and student </a:t>
            </a:r>
            <a:r>
              <a:rPr lang="en-US" sz="3500" dirty="0" smtClean="0"/>
              <a:t>educational </a:t>
            </a:r>
            <a:r>
              <a:rPr lang="en-US" sz="3500" dirty="0"/>
              <a:t>plans, along with an exemption and appeals process. </a:t>
            </a:r>
            <a:endParaRPr lang="en-US" sz="3500" dirty="0" smtClean="0"/>
          </a:p>
          <a:p>
            <a:pPr marL="0" indent="0">
              <a:buNone/>
            </a:pPr>
            <a:endParaRPr lang="en-US" sz="2000" dirty="0"/>
          </a:p>
          <a:p>
            <a:pPr marL="0" indent="0">
              <a:buNone/>
            </a:pPr>
            <a:r>
              <a:rPr lang="en-US" sz="3500" dirty="0"/>
              <a:t>•The BOG to establish a reasonable, phased-in implementation period based on resources available to serve students. </a:t>
            </a:r>
          </a:p>
          <a:p>
            <a:pPr marL="0" indent="0">
              <a:buNone/>
            </a:pPr>
            <a:endParaRPr lang="en-US" dirty="0"/>
          </a:p>
        </p:txBody>
      </p:sp>
    </p:spTree>
    <p:extLst>
      <p:ext uri="{BB962C8B-B14F-4D97-AF65-F5344CB8AC3E}">
        <p14:creationId xmlns:p14="http://schemas.microsoft.com/office/powerpoint/2010/main" val="2477228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472</TotalTime>
  <Words>2661</Words>
  <Application>Microsoft Office PowerPoint</Application>
  <PresentationFormat>On-screen Show (4:3)</PresentationFormat>
  <Paragraphs>340</Paragraphs>
  <Slides>38</Slides>
  <Notes>13</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Winter</vt:lpstr>
      <vt:lpstr>Office Theme</vt:lpstr>
      <vt:lpstr>PowerPoint Presentation</vt:lpstr>
      <vt:lpstr>Taking Action Now Creation of the Student Success Task Force </vt:lpstr>
      <vt:lpstr> Refocusing California Community Colleges  toward student success</vt:lpstr>
      <vt:lpstr>PowerPoint Presentation</vt:lpstr>
      <vt:lpstr>Recommendations Overview 8 areas of focus with 22 recommendations</vt:lpstr>
      <vt:lpstr>Key Momentum Points</vt:lpstr>
      <vt:lpstr>The SSTF Recommendations &amp;  SB 1456</vt:lpstr>
      <vt:lpstr>Student Success Task Force Recommendation 8.2: Student Success Initiative A.K.A. Student Success Act of 2012 (SB 1456) Formally known as Matriculation</vt:lpstr>
      <vt:lpstr> SB 1456: the Student Success Act of 2012 </vt:lpstr>
      <vt:lpstr>Student Success and Support  Program Scope and Intent</vt:lpstr>
      <vt:lpstr>Matriculation Then &amp; Now…</vt:lpstr>
      <vt:lpstr>Focus Area 2: Strengthen Support for Entering Students</vt:lpstr>
      <vt:lpstr>Student Success and Support  Program Core Services</vt:lpstr>
      <vt:lpstr>Student Success and Support  Program Core Services</vt:lpstr>
      <vt:lpstr>Student Success and Support  Program Core Services</vt:lpstr>
      <vt:lpstr>Student Success and Support  Program Core Services</vt:lpstr>
      <vt:lpstr>Focus Area 2: Strengthen Support for Entering Students</vt:lpstr>
      <vt:lpstr>PowerPoint Presentation</vt:lpstr>
      <vt:lpstr>PowerPoint Presentation</vt:lpstr>
      <vt:lpstr>PowerPoint Presentation</vt:lpstr>
      <vt:lpstr>Student Planning</vt:lpstr>
      <vt:lpstr>Focus Area 2: Strengthen Support for Entering Students</vt:lpstr>
      <vt:lpstr>Focus Area 3: Incentivize Successful Behaviors</vt:lpstr>
      <vt:lpstr>PowerPoint Presentation</vt:lpstr>
      <vt:lpstr>Loss of Enrollment Priority </vt:lpstr>
      <vt:lpstr>Exemptions &amp; Appeals</vt:lpstr>
      <vt:lpstr>Focus Area 3: Incentivize Successful Behaviors</vt:lpstr>
      <vt:lpstr>SB 1456 and the BOG Fee Waiver</vt:lpstr>
      <vt:lpstr>Possible Timeline for Fee Waiver Regulations</vt:lpstr>
      <vt:lpstr>Focus Area 8: Align Resources with Student Success Recommendations</vt:lpstr>
      <vt:lpstr>Funding Formula for 2013-14 and 2014-15</vt:lpstr>
      <vt:lpstr>SB 1456 Student Success and Support Program  Credit Funding Formula</vt:lpstr>
      <vt:lpstr>Student Success Act of 2012 (SB 1456) Student Success &amp; Support Program  Implementation Timeline</vt:lpstr>
      <vt:lpstr>Summary of Student Impact</vt:lpstr>
      <vt:lpstr>Closing Thoughts…</vt:lpstr>
      <vt:lpstr>So Now What?</vt:lpstr>
      <vt:lpstr>Want to help or just want more information?</vt:lpstr>
      <vt:lpstr>Columbia’s SSSP Workgroup</vt:lpstr>
    </vt:vector>
  </TitlesOfParts>
  <Company>Columbia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rabym</dc:creator>
  <cp:lastModifiedBy>rabym</cp:lastModifiedBy>
  <cp:revision>38</cp:revision>
  <dcterms:created xsi:type="dcterms:W3CDTF">2014-01-08T16:53:11Z</dcterms:created>
  <dcterms:modified xsi:type="dcterms:W3CDTF">2014-01-13T23:38:02Z</dcterms:modified>
</cp:coreProperties>
</file>