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notesMasterIdLst>
    <p:notesMasterId r:id="rId17"/>
  </p:notesMasterIdLst>
  <p:sldIdLst>
    <p:sldId id="256" r:id="rId2"/>
    <p:sldId id="257" r:id="rId3"/>
    <p:sldId id="276" r:id="rId4"/>
    <p:sldId id="277" r:id="rId5"/>
    <p:sldId id="279" r:id="rId6"/>
    <p:sldId id="270" r:id="rId7"/>
    <p:sldId id="271" r:id="rId8"/>
    <p:sldId id="260" r:id="rId9"/>
    <p:sldId id="261" r:id="rId10"/>
    <p:sldId id="273" r:id="rId11"/>
    <p:sldId id="280" r:id="rId12"/>
    <p:sldId id="275" r:id="rId13"/>
    <p:sldId id="278" r:id="rId14"/>
    <p:sldId id="281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8"/>
    <p:restoredTop sz="94694"/>
  </p:normalViewPr>
  <p:slideViewPr>
    <p:cSldViewPr snapToGrid="0">
      <p:cViewPr varScale="1">
        <p:scale>
          <a:sx n="107" d="100"/>
          <a:sy n="107" d="100"/>
        </p:scale>
        <p:origin x="176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E03001-7182-0041-9427-E464CF7D6CC9}" type="datetimeFigureOut">
              <a:rPr lang="en-US" smtClean="0"/>
              <a:t>2/27/23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F51006-C1DE-4B4B-B488-27110C50E0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35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A60E-C55A-B242-8504-A3567018113F}" type="datetime1">
              <a:rPr lang="en-US" smtClean="0"/>
              <a:t>2/27/23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140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9385F-850C-2643-993E-199EE8970925}" type="datetime1">
              <a:rPr lang="en-US" smtClean="0"/>
              <a:t>2/27/23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030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2B02-A17F-394C-9FB2-D4A651F4CF8C}" type="datetime1">
              <a:rPr lang="en-US" smtClean="0"/>
              <a:t>2/27/23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520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AC25C-9984-A146-A0F7-9CD9ACA23354}" type="datetime1">
              <a:rPr lang="en-US" smtClean="0"/>
              <a:t>2/27/23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135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7889-CC26-DC48-9256-BC23B3A17FB0}" type="datetime1">
              <a:rPr lang="en-US" smtClean="0"/>
              <a:t>2/27/23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4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DE228-0CCE-A94F-8583-B9AFF5F1E969}" type="datetime1">
              <a:rPr lang="en-US" smtClean="0"/>
              <a:t>2/27/23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410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ADAA-E3F4-1C4B-9E47-5BEAAC87050B}" type="datetime1">
              <a:rPr lang="en-US" smtClean="0"/>
              <a:t>2/27/23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854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4D6A-C413-FA45-A0C4-CF45D0440BB9}" type="datetime1">
              <a:rPr lang="en-US" smtClean="0"/>
              <a:t>2/27/23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94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6AA4-4A57-8C4C-B23B-32976D9389BB}" type="datetime1">
              <a:rPr lang="en-US" smtClean="0"/>
              <a:t>2/27/23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686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C129-A3DD-4C4B-B4A3-5C3EA6342CDE}" type="datetime1">
              <a:rPr lang="en-US" smtClean="0"/>
              <a:t>2/27/23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682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688C-0F4F-EF42-A2B6-B38A3136D838}" type="datetime1">
              <a:rPr lang="en-US" smtClean="0"/>
              <a:t>2/27/23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58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76F51-4E31-334A-99A3-7DD2E38A5CC4}" type="datetime1">
              <a:rPr lang="en-US" smtClean="0"/>
              <a:t>2/27/23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83C1B-92E9-6449-8719-20AB78FF4FB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0D75332E-AD7B-7EA0-08FF-EA4FF07E661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3077" y="5263116"/>
            <a:ext cx="1616444" cy="1616444"/>
          </a:xfrm>
          <a:prstGeom prst="rect">
            <a:avLst/>
          </a:prstGeom>
        </p:spPr>
      </p:pic>
      <p:pic>
        <p:nvPicPr>
          <p:cNvPr id="8" name="Picture 7" descr="A picture containing text, gauge, clipart&#10;&#10;Description automatically generated">
            <a:extLst>
              <a:ext uri="{FF2B5EF4-FFF2-40B4-BE49-F238E27FC236}">
                <a16:creationId xmlns:a16="http://schemas.microsoft.com/office/drawing/2014/main" id="{A08994C5-A08F-53A0-B7D1-BD444953506B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937255" y="6356350"/>
            <a:ext cx="771838" cy="329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110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3A7A6-8CC7-5020-6A5A-02994E03D2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1348740"/>
            <a:ext cx="6416255" cy="2725979"/>
          </a:xfrm>
        </p:spPr>
        <p:txBody>
          <a:bodyPr anchor="ctr">
            <a:normAutofit/>
          </a:bodyPr>
          <a:lstStyle/>
          <a:p>
            <a:r>
              <a:rPr lang="en-US" sz="5200" b="1" dirty="0">
                <a:solidFill>
                  <a:schemeClr val="bg1"/>
                </a:solidFill>
              </a:rPr>
              <a:t>Internal Scan &amp; Institutional Effectiveness 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855A64-2AFF-61A3-807B-37A296F801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March 3,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12284B-600C-A65E-46F9-44DEDD79A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139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4AB4F-752E-0C5C-4D1D-7E1748FBC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Institutional Effectiveness Goals, part 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AF48E4-C847-0B2A-6897-916A35D7A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45094"/>
            <a:ext cx="10515599" cy="345019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28E2B6-9D5D-5CAE-FF06-9162B48B4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BBE83C1B-92E9-6449-8719-20AB78FF4FB1}" type="slidenum">
              <a:rPr lang="en-US" smtClean="0"/>
              <a:pPr defTabSz="914400">
                <a:spcAft>
                  <a:spcPts val="600"/>
                </a:spcAft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94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53B54-C208-B99C-B62C-D3383802C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FCB7D-4197-76DA-B8D3-5E129E0AC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0058"/>
            <a:ext cx="10515600" cy="4351338"/>
          </a:xfrm>
        </p:spPr>
        <p:txBody>
          <a:bodyPr/>
          <a:lstStyle/>
          <a:p>
            <a:r>
              <a:rPr lang="en-US" dirty="0"/>
              <a:t>Preceding the Pandemic</a:t>
            </a:r>
          </a:p>
          <a:p>
            <a:pPr lvl="1"/>
            <a:r>
              <a:rPr lang="en-US" dirty="0"/>
              <a:t>Headcounts in small, rural colleges were increasing</a:t>
            </a:r>
          </a:p>
          <a:p>
            <a:pPr lvl="1"/>
            <a:r>
              <a:rPr lang="en-US" dirty="0"/>
              <a:t>Headcount among students aged 20-24 years declined</a:t>
            </a:r>
          </a:p>
          <a:p>
            <a:pPr lvl="1"/>
            <a:r>
              <a:rPr lang="en-US" dirty="0"/>
              <a:t>Students taking 15+ units increase dramatically</a:t>
            </a:r>
          </a:p>
          <a:p>
            <a:r>
              <a:rPr lang="en-US" dirty="0"/>
              <a:t>Columbia offers an extensive array of instructional programs</a:t>
            </a:r>
          </a:p>
          <a:p>
            <a:r>
              <a:rPr lang="en-US" dirty="0"/>
              <a:t>Students were added through online instruction</a:t>
            </a:r>
          </a:p>
          <a:p>
            <a:r>
              <a:rPr lang="en-US" dirty="0"/>
              <a:t>Ideas for new curriculum are percolating</a:t>
            </a:r>
          </a:p>
          <a:p>
            <a:r>
              <a:rPr lang="en-US" dirty="0"/>
              <a:t>Institutional effectiveness focused on student achievement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67DF5F-7931-F7F1-1675-410C873DB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349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95EB6-0869-B3F5-39B4-FF1932D0A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4944152" cy="1622321"/>
          </a:xfrm>
        </p:spPr>
        <p:txBody>
          <a:bodyPr>
            <a:normAutofit/>
          </a:bodyPr>
          <a:lstStyle/>
          <a:p>
            <a:r>
              <a:rPr lang="en-US" dirty="0"/>
              <a:t>How Might the College Respond?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C9DA2-285E-D462-F182-E1F823604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0" y="2438400"/>
            <a:ext cx="4944151" cy="37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What 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programs, 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scheduling, student support interventions, and</a:t>
            </a:r>
            <a:r>
              <a:rPr lang="en-US" sz="2800" dirty="0">
                <a:latin typeface="Calibri" panose="020F0502020204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accountability processes are going to be implemented to promote student success and institutional effectiveness goals?</a:t>
            </a:r>
            <a:endParaRPr lang="en-US" dirty="0"/>
          </a:p>
        </p:txBody>
      </p:sp>
      <p:sp>
        <p:nvSpPr>
          <p:cNvPr id="30" name="Rectangle 9">
            <a:extLst>
              <a:ext uri="{FF2B5EF4-FFF2-40B4-BE49-F238E27FC236}">
                <a16:creationId xmlns:a16="http://schemas.microsoft.com/office/drawing/2014/main" id="{46F7435D-E3DB-47B1-BA61-B00ACC83A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2950" y="0"/>
            <a:ext cx="609905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ounded Rectangle 9">
            <a:extLst>
              <a:ext uri="{FF2B5EF4-FFF2-40B4-BE49-F238E27FC236}">
                <a16:creationId xmlns:a16="http://schemas.microsoft.com/office/drawing/2014/main" id="{F263A0B5-F8C4-4116-809F-78A768EA79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77582" y="557784"/>
            <a:ext cx="513020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465C23-50ED-546B-2B9B-A341E297E2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1065" y="833418"/>
            <a:ext cx="3942818" cy="5187917"/>
          </a:xfrm>
          <a:prstGeom prst="rect">
            <a:avLst/>
          </a:prstGeom>
          <a:effectLst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30DC01-7F47-213A-D869-1476AB678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089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B2AFF8-8128-0FAB-5106-3DFE364BA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7400" dirty="0">
                <a:solidFill>
                  <a:srgbClr val="FFFFFF"/>
                </a:solidFill>
              </a:rPr>
              <a:t>Focus Questions for EMP Goals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6A78F-6BEB-4902-9661-3E2DDE389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What overarching work has been done in the last few years to promote student success?</a:t>
            </a:r>
          </a:p>
          <a:p>
            <a:pPr marL="0" indent="0">
              <a:buNone/>
            </a:pP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What initiatives do you envision to move the educational programs forward?</a:t>
            </a:r>
          </a:p>
          <a:p>
            <a:pPr lvl="1"/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Strategic Plan Strategies</a:t>
            </a:r>
          </a:p>
          <a:p>
            <a:pPr lvl="1"/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Student Equity and Achievement Plan Strategies</a:t>
            </a:r>
          </a:p>
          <a:p>
            <a:pPr lvl="1"/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Guided Pathways Strategies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1F45FA-5AD6-4737-8019-433152DAC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245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62FE6-4F92-52E9-85FA-83081284E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Blank	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5A8987-6C89-B999-E6EC-9FCF77CBA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14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E5D1E7-A60C-438F-81F1-884E58C98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56926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423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820675-6F83-516E-E908-0637A2864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15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E07C5B7-AFDA-3559-3208-506159796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Blank</a:t>
            </a:r>
          </a:p>
        </p:txBody>
      </p:sp>
    </p:spTree>
    <p:extLst>
      <p:ext uri="{BB962C8B-B14F-4D97-AF65-F5344CB8AC3E}">
        <p14:creationId xmlns:p14="http://schemas.microsoft.com/office/powerpoint/2010/main" val="2461018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E145A-E144-7C72-9DF2-1F2551F8A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466" y="282601"/>
            <a:ext cx="5754696" cy="1837349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dirty="0">
                <a:solidFill>
                  <a:schemeClr val="tx2"/>
                </a:solidFill>
              </a:rPr>
              <a:t>Topics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9C2E4-E526-139C-64A4-EF48E7EBE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652" y="2423160"/>
            <a:ext cx="7548408" cy="3223260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Students</a:t>
            </a:r>
          </a:p>
          <a:p>
            <a:r>
              <a:rPr lang="en-US" dirty="0">
                <a:solidFill>
                  <a:schemeClr val="tx2"/>
                </a:solidFill>
              </a:rPr>
              <a:t>Programs of Study</a:t>
            </a:r>
          </a:p>
          <a:p>
            <a:r>
              <a:rPr lang="en-US" dirty="0">
                <a:solidFill>
                  <a:schemeClr val="tx2"/>
                </a:solidFill>
              </a:rPr>
              <a:t>Scheduled Instruction</a:t>
            </a:r>
          </a:p>
          <a:p>
            <a:r>
              <a:rPr lang="en-US" dirty="0">
                <a:solidFill>
                  <a:schemeClr val="tx2"/>
                </a:solidFill>
              </a:rPr>
              <a:t>Program Vision Themes</a:t>
            </a:r>
          </a:p>
          <a:p>
            <a:r>
              <a:rPr lang="en-US" dirty="0">
                <a:solidFill>
                  <a:schemeClr val="tx2"/>
                </a:solidFill>
              </a:rPr>
              <a:t>Institutional Effectiveness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10E776-D9F1-8B31-68DE-854BA7ABA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430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AC19D-A866-F5B2-E4C2-AA6CD28C6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Headcount Trends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E60846E-BB82-B3EC-C691-5A7BFDDEE6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752508"/>
            <a:ext cx="10515599" cy="3190831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FD15E9-ABE2-2894-FB0F-7837225A9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BBE83C1B-92E9-6449-8719-20AB78FF4FB1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87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21EF8DF-5B65-FB6B-6285-D2D59FE55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Trends in Age of Students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1DA505-67AB-3DA4-0AFB-4915CA1DC9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284" y="1537316"/>
            <a:ext cx="11564399" cy="345647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2F7D29-D38D-ABFC-9363-BCAF13E67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BBE83C1B-92E9-6449-8719-20AB78FF4FB1}" type="slidenum">
              <a:rPr lang="en-US" smtClean="0"/>
              <a:pPr defTabSz="914400">
                <a:spcAft>
                  <a:spcPts val="600"/>
                </a:spcAft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008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CDD2E-AB71-148E-6965-74F68F37C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Unit Load Trends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5DCC86-A134-9CD9-41F5-BD2077B517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26801"/>
            <a:ext cx="10515599" cy="3014746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228293-D812-1F1B-B381-92CE38A9C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BBE83C1B-92E9-6449-8719-20AB78FF4FB1}" type="slidenum">
              <a:rPr lang="en-US" smtClean="0"/>
              <a:pPr defTabSz="914400">
                <a:spcAft>
                  <a:spcPts val="600"/>
                </a:spcAft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979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C889990C-1568-9896-92DE-362DA62D5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Program Inventories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1D6262-AF5C-3703-BECE-0FB45ABD4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077" y="1778959"/>
            <a:ext cx="11608605" cy="2918364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6A6290-04C8-1D6D-FF16-E31288453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BBE83C1B-92E9-6449-8719-20AB78FF4FB1}" type="slidenum">
              <a:rPr lang="en-US" smtClean="0"/>
              <a:pPr defTabSz="914400">
                <a:spcAft>
                  <a:spcPts val="600"/>
                </a:spcAft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637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E78EF-77C4-964B-B324-04A808C1E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Reach of the Scheduled Classes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AF61A5-72B2-53D0-886E-EC8D32ECEC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00" y="2087592"/>
            <a:ext cx="11701349" cy="1902541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EE007D9-3A0D-33B9-167C-ACEE5C022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BBE83C1B-92E9-6449-8719-20AB78FF4FB1}" type="slidenum">
              <a:rPr lang="en-US" smtClean="0"/>
              <a:pPr defTabSz="914400">
                <a:spcAft>
                  <a:spcPts val="600"/>
                </a:spcAft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63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A14BE3-D1C8-9005-95CB-E6AF0D112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F653877-2D13-5AD4-6A71-988908FF2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67477"/>
          </a:xfrm>
        </p:spPr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 in Canvas to augment in-person instruction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Importance of online offerings, but limits to lab instruction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Ongoing PD needed and integrity issues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Possible B.S. program, extend offerings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 course strategy development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Equipment and space needs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basic needs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947D7E2B-6D79-6CA1-797B-E5ACF3F86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Program Vision Themes</a:t>
            </a:r>
          </a:p>
        </p:txBody>
      </p:sp>
    </p:spTree>
    <p:extLst>
      <p:ext uri="{BB962C8B-B14F-4D97-AF65-F5344CB8AC3E}">
        <p14:creationId xmlns:p14="http://schemas.microsoft.com/office/powerpoint/2010/main" val="3522831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62FE6-4F92-52E9-85FA-83081284E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Institutional Effectiveness Goals, part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5A8987-6C89-B999-E6EC-9FCF77CBA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3C1B-92E9-6449-8719-20AB78FF4FB1}" type="slidenum">
              <a:rPr lang="en-US" smtClean="0"/>
              <a:t>9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E5D1E7-A60C-438F-81F1-884E58C98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56926"/>
          </a:xfrm>
        </p:spPr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Award completion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Transfer readiness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Reduction in barriers to completion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Increased workforce readiness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Reduction in equity gaps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663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564</TotalTime>
  <Words>262</Words>
  <Application>Microsoft Macintosh PowerPoint</Application>
  <PresentationFormat>Widescreen</PresentationFormat>
  <Paragraphs>63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Symbol</vt:lpstr>
      <vt:lpstr>Times New Roman</vt:lpstr>
      <vt:lpstr>Office Theme</vt:lpstr>
      <vt:lpstr>Internal Scan &amp; Institutional Effectiveness Overview</vt:lpstr>
      <vt:lpstr>Topics Overview</vt:lpstr>
      <vt:lpstr>Headcount Trends</vt:lpstr>
      <vt:lpstr>Trends in Age of Students</vt:lpstr>
      <vt:lpstr>Unit Load Trends</vt:lpstr>
      <vt:lpstr>Program Inventories</vt:lpstr>
      <vt:lpstr>Reach of the Scheduled Classes</vt:lpstr>
      <vt:lpstr>Program Vision Themes</vt:lpstr>
      <vt:lpstr>Institutional Effectiveness Goals, part 1</vt:lpstr>
      <vt:lpstr>Institutional Effectiveness Goals, part 2</vt:lpstr>
      <vt:lpstr>Summary Points</vt:lpstr>
      <vt:lpstr>How Might the College Respond?</vt:lpstr>
      <vt:lpstr>Focus Questions for EMP Goals</vt:lpstr>
      <vt:lpstr>Blank </vt:lpstr>
      <vt:lpstr>Blank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External Scan Overview</dc:title>
  <dc:creator>Microsoft Office User</dc:creator>
  <cp:lastModifiedBy>Microsoft Office User</cp:lastModifiedBy>
  <cp:revision>20</cp:revision>
  <cp:lastPrinted>2023-02-27T01:24:35Z</cp:lastPrinted>
  <dcterms:created xsi:type="dcterms:W3CDTF">2023-01-29T02:43:02Z</dcterms:created>
  <dcterms:modified xsi:type="dcterms:W3CDTF">2023-02-27T17:47:01Z</dcterms:modified>
</cp:coreProperties>
</file>