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4"/>
  </p:notesMasterIdLst>
  <p:sldIdLst>
    <p:sldId id="295" r:id="rId3"/>
    <p:sldId id="259" r:id="rId4"/>
    <p:sldId id="283" r:id="rId5"/>
    <p:sldId id="263" r:id="rId6"/>
    <p:sldId id="285" r:id="rId7"/>
    <p:sldId id="281" r:id="rId8"/>
    <p:sldId id="301" r:id="rId9"/>
    <p:sldId id="302" r:id="rId10"/>
    <p:sldId id="297" r:id="rId11"/>
    <p:sldId id="268" r:id="rId12"/>
    <p:sldId id="292" r:id="rId13"/>
    <p:sldId id="296" r:id="rId14"/>
    <p:sldId id="304" r:id="rId15"/>
    <p:sldId id="299" r:id="rId16"/>
    <p:sldId id="300" r:id="rId17"/>
    <p:sldId id="288" r:id="rId18"/>
    <p:sldId id="293" r:id="rId19"/>
    <p:sldId id="294" r:id="rId20"/>
    <p:sldId id="289" r:id="rId21"/>
    <p:sldId id="29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1" autoAdjust="0"/>
    <p:restoredTop sz="67408" autoAdjust="0"/>
  </p:normalViewPr>
  <p:slideViewPr>
    <p:cSldViewPr snapToGrid="0" snapToObjects="1">
      <p:cViewPr varScale="1">
        <p:scale>
          <a:sx n="41" d="100"/>
          <a:sy n="41" d="100"/>
        </p:scale>
        <p:origin x="1284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F31F-5739-4888-BFB8-AD786A7D2813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1BE4-510E-4264-9658-A30A126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6E352-FC09-42A0-8D3D-3BE439AD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4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8CCEE-B0C1-4BED-A484-5BB002D55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4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D8AC91-7DE5-4033-83CB-930136B9D7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243B2-E6EE-4F83-A8AC-3324DFFFC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1BE4-510E-4264-9658-A30A126B4A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62714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4737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480"/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3874" y="8768268"/>
            <a:ext cx="3009486" cy="461572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Catherine’s not so secret goal for today: help you re-energize for the “back</a:t>
            </a:r>
            <a:r>
              <a:rPr lang="en-US" baseline="0" dirty="0" smtClean="0"/>
              <a:t> half” of your ISER marathon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3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D3FAE-FC95-428A-BBBC-609C40DE1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2013D-7129-4D2E-B9DD-5814390F98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9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6E352-FC09-42A0-8D3D-3BE439AD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1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8CCEE-B0C1-4BED-A484-5BB002D55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6E352-FC09-42A0-8D3D-3BE439AD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6E352-FC09-42A0-8D3D-3BE439AD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3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41BE4-510E-4264-9658-A30A126B4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77635"/>
            <a:ext cx="2628900" cy="48494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77636"/>
            <a:ext cx="7734300" cy="4849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5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376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8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0655"/>
            <a:ext cx="10515600" cy="61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6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6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9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63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07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07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77635"/>
            <a:ext cx="2628900" cy="48494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77636"/>
            <a:ext cx="7734300" cy="4849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8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376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0655"/>
            <a:ext cx="10515600" cy="61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6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61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93788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701563" y="6356351"/>
            <a:ext cx="1652239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ACCJC.ORG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2640"/>
            <a:ext cx="3465735" cy="6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93788"/>
            <a:ext cx="1051560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701563" y="6356351"/>
            <a:ext cx="1652239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ACCJC.ORG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32640"/>
            <a:ext cx="3465735" cy="6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accjc.org/guides-and-manual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accjc.org/guides-and-manual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189" y="1828801"/>
            <a:ext cx="6175051" cy="3672840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 smtClean="0">
                <a:latin typeface="+mn-lt"/>
              </a:rPr>
              <a:t>Advanced ISER </a:t>
            </a:r>
            <a:r>
              <a:rPr lang="en-US" sz="4000" b="1" dirty="0">
                <a:latin typeface="+mn-lt"/>
              </a:rPr>
              <a:t>Training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dirty="0" smtClean="0"/>
              <a:t>Sept. </a:t>
            </a:r>
            <a:r>
              <a:rPr lang="en-US" sz="3200" dirty="0"/>
              <a:t>9</a:t>
            </a:r>
            <a:r>
              <a:rPr lang="en-US" sz="3200" dirty="0" smtClean="0"/>
              <a:t>, 2022</a:t>
            </a:r>
            <a:br>
              <a:rPr lang="en-US" sz="3200" dirty="0" smtClean="0"/>
            </a:br>
            <a:r>
              <a:rPr lang="en-US" sz="2933" dirty="0" smtClean="0"/>
              <a:t/>
            </a:r>
            <a:br>
              <a:rPr lang="en-US" sz="2933" dirty="0" smtClean="0"/>
            </a:br>
            <a:r>
              <a:rPr lang="en-US" sz="2933" dirty="0"/>
              <a:t/>
            </a:r>
            <a:br>
              <a:rPr lang="en-US" sz="2933" dirty="0"/>
            </a:br>
            <a:r>
              <a:rPr lang="en-US" sz="2933" dirty="0" smtClean="0"/>
              <a:t/>
            </a:r>
            <a:br>
              <a:rPr lang="en-US" sz="2933" dirty="0" smtClean="0"/>
            </a:br>
            <a:r>
              <a:rPr lang="en-US" sz="2000" dirty="0" smtClean="0"/>
              <a:t>Dr</a:t>
            </a:r>
            <a:r>
              <a:rPr lang="en-US" sz="2000" dirty="0"/>
              <a:t>. Catherine Webb</a:t>
            </a:r>
            <a:br>
              <a:rPr lang="en-US" sz="2000" dirty="0"/>
            </a:br>
            <a:r>
              <a:rPr lang="en-US" sz="2000" dirty="0"/>
              <a:t>ACCJC Vice President &amp; Staff Liaison to </a:t>
            </a:r>
            <a:br>
              <a:rPr lang="en-US" sz="2000" dirty="0"/>
            </a:br>
            <a:r>
              <a:rPr lang="en-US" sz="2000" dirty="0"/>
              <a:t>Columbia </a:t>
            </a:r>
            <a:r>
              <a:rPr lang="en-US" sz="2000" dirty="0" smtClean="0"/>
              <a:t>College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487173"/>
            <a:ext cx="4371029" cy="43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67" b="1" dirty="0">
                <a:latin typeface="Calibri" panose="020F0502020204030204" pitchFamily="34" charset="0"/>
                <a:cs typeface="Calibri" panose="020F0502020204030204" pitchFamily="34" charset="0"/>
              </a:rPr>
              <a:t>Reflect &amp;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Self-Assess</a:t>
            </a:r>
            <a:r>
              <a:rPr lang="en-US" sz="4267" b="1" dirty="0">
                <a:latin typeface="Calibri" panose="020F0502020204030204" pitchFamily="34" charset="0"/>
                <a:cs typeface="Calibri" panose="020F0502020204030204" pitchFamily="34" charset="0"/>
              </a:rPr>
              <a:t> as You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8988" cy="4145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Questions to consider as you review your drafts: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Is the narrative accurate?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Have we met the review criteria in the </a:t>
            </a:r>
            <a:r>
              <a:rPr lang="en-US" i="1" dirty="0" smtClean="0"/>
              <a:t>Guide</a:t>
            </a:r>
            <a:r>
              <a:rPr lang="en-US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Does </a:t>
            </a:r>
            <a:r>
              <a:rPr lang="en-US" dirty="0"/>
              <a:t>each response </a:t>
            </a:r>
            <a:r>
              <a:rPr lang="en-US" dirty="0" smtClean="0"/>
              <a:t>include appropriate </a:t>
            </a:r>
            <a:r>
              <a:rPr lang="en-US" dirty="0"/>
              <a:t>evidence?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Is our narrative focused ONLY </a:t>
            </a:r>
            <a:r>
              <a:rPr lang="en-US" dirty="0"/>
              <a:t>on the Standard?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 we call out both strengths and areas </a:t>
            </a:r>
            <a:r>
              <a:rPr lang="en-US" dirty="0"/>
              <a:t>of </a:t>
            </a:r>
            <a:r>
              <a:rPr lang="en-US" dirty="0" smtClean="0"/>
              <a:t>improvement?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Do we have action plans </a:t>
            </a:r>
            <a:r>
              <a:rPr lang="en-US" dirty="0" smtClean="0"/>
              <a:t>and timelines for major areas </a:t>
            </a:r>
            <a:r>
              <a:rPr lang="en-US" dirty="0"/>
              <a:t>of improvement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CCD6"/>
            </a:gs>
            <a:gs pos="13000">
              <a:srgbClr val="B4CCD6"/>
            </a:gs>
            <a:gs pos="13000">
              <a:srgbClr val="B4CCD6"/>
            </a:gs>
            <a:gs pos="54000">
              <a:schemeClr val="bg1">
                <a:alpha val="3000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4516424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Comprehensive Review: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Timeline and Process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Key Resources: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739">
            <a:off x="6484166" y="1481766"/>
            <a:ext cx="3823780" cy="4946130"/>
          </a:xfr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419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Guide for Peer Review Team Members</a:t>
            </a:r>
          </a:p>
          <a:p>
            <a:r>
              <a:rPr lang="en-US" sz="2000" dirty="0" smtClean="0"/>
              <a:t>General principles; team instructions; expectations for colleges; guidelines for DE review, etc.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 smtClean="0"/>
              <a:t>Team Chair and Vice Chair Manual</a:t>
            </a:r>
            <a:endParaRPr lang="en-US" sz="2400" b="1" i="1" dirty="0"/>
          </a:p>
          <a:p>
            <a:r>
              <a:rPr lang="en-US" sz="2000" dirty="0" smtClean="0"/>
              <a:t>Suggested Timeline, Pre-visit meeting agendas, Schedules for team activities, etc.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Available on ACCJC </a:t>
            </a:r>
            <a:r>
              <a:rPr lang="en-US" sz="2400" dirty="0" smtClean="0"/>
              <a:t>website: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Resources </a:t>
            </a:r>
            <a:r>
              <a:rPr lang="en-US" sz="2400" dirty="0">
                <a:hlinkClick r:id="rId4"/>
              </a:rPr>
              <a:t>&gt; Guides &amp; Manuals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102">
            <a:off x="7866413" y="1703368"/>
            <a:ext cx="3823779" cy="4948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3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6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Timeline for </a:t>
            </a:r>
            <a:r>
              <a:rPr lang="en-US" b="1" dirty="0" smtClean="0">
                <a:latin typeface="+mn-lt"/>
              </a:rPr>
              <a:t>Your Comprehensive </a:t>
            </a:r>
            <a:r>
              <a:rPr lang="en-US" b="1" dirty="0">
                <a:latin typeface="+mn-lt"/>
              </a:rPr>
              <a:t>Review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2014229"/>
          <a:ext cx="10680865" cy="384954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228219">
                  <a:extLst>
                    <a:ext uri="{9D8B030D-6E8A-4147-A177-3AD203B41FA5}">
                      <a16:colId xmlns:a16="http://schemas.microsoft.com/office/drawing/2014/main" val="3605016878"/>
                    </a:ext>
                  </a:extLst>
                </a:gridCol>
                <a:gridCol w="7452646">
                  <a:extLst>
                    <a:ext uri="{9D8B030D-6E8A-4147-A177-3AD203B41FA5}">
                      <a16:colId xmlns:a16="http://schemas.microsoft.com/office/drawing/2014/main" val="3726003763"/>
                    </a:ext>
                  </a:extLst>
                </a:gridCol>
              </a:tblGrid>
              <a:tr h="5337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Date</a:t>
                      </a:r>
                      <a:endParaRPr lang="en-US" sz="280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Activity</a:t>
                      </a:r>
                    </a:p>
                  </a:txBody>
                  <a:tcPr marL="18288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09501"/>
                  </a:ext>
                </a:extLst>
              </a:tr>
              <a:tr h="59089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December</a:t>
                      </a: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15,</a:t>
                      </a:r>
                      <a:r>
                        <a:rPr lang="en-US" sz="2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2023: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ISER &amp; evidence due to ACCJC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4138809041"/>
                  </a:ext>
                </a:extLst>
              </a:tr>
              <a:tr h="847671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Spring 2024</a:t>
                      </a:r>
                      <a:r>
                        <a:rPr lang="en-US" sz="2800" b="1" baseline="0" dirty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Team ISER Review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i="0" dirty="0"/>
                        <a:t>Peer Review</a:t>
                      </a:r>
                      <a:r>
                        <a:rPr lang="en-US" sz="2000" i="0" baseline="0" dirty="0"/>
                        <a:t> Team provides </a:t>
                      </a:r>
                      <a:r>
                        <a:rPr lang="en-US" sz="2000" i="1" baseline="0" dirty="0"/>
                        <a:t>f</a:t>
                      </a:r>
                      <a:r>
                        <a:rPr lang="en-US" sz="2000" i="1" dirty="0"/>
                        <a:t>ormative feedback</a:t>
                      </a:r>
                      <a:r>
                        <a:rPr lang="en-US" sz="2000" i="0" dirty="0"/>
                        <a:t> via </a:t>
                      </a:r>
                      <a:r>
                        <a:rPr lang="en-US" sz="2000" b="1" i="0" dirty="0"/>
                        <a:t>Core Inquiries</a:t>
                      </a:r>
                      <a:endParaRPr lang="en-US" sz="2800" b="1" i="0" dirty="0"/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2393744856"/>
                  </a:ext>
                </a:extLst>
              </a:tr>
              <a:tr h="129019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Fall 2024: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Focused Site Visit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Subset of Peer</a:t>
                      </a:r>
                      <a:r>
                        <a:rPr lang="en-US" sz="2000" baseline="0" dirty="0"/>
                        <a:t> Review Team visits, conducts interviews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Peer Review</a:t>
                      </a:r>
                      <a:r>
                        <a:rPr lang="en-US" sz="2000" baseline="0" dirty="0"/>
                        <a:t> Team provides </a:t>
                      </a:r>
                      <a:r>
                        <a:rPr lang="en-US" sz="2000" i="1" baseline="0" dirty="0"/>
                        <a:t>summative feedback </a:t>
                      </a:r>
                      <a:r>
                        <a:rPr lang="en-US" sz="2000" b="0" i="0" baseline="0" dirty="0"/>
                        <a:t>via </a:t>
                      </a:r>
                      <a:r>
                        <a:rPr lang="en-US" sz="2000" b="1" i="0" baseline="0" dirty="0"/>
                        <a:t>Team Report</a:t>
                      </a:r>
                      <a:endParaRPr lang="en-US" sz="2000" dirty="0"/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3069061454"/>
                  </a:ext>
                </a:extLst>
              </a:tr>
              <a:tr h="587066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January 2025: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/>
                        <a:t>Commission </a:t>
                      </a:r>
                      <a:r>
                        <a:rPr lang="en-US" sz="2800" baseline="0" dirty="0"/>
                        <a:t>Action</a:t>
                      </a:r>
                      <a:endParaRPr lang="en-US" sz="2800" dirty="0"/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381859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Closer Look: </a:t>
            </a:r>
            <a:r>
              <a:rPr lang="en-US" sz="4000" b="1" dirty="0" smtClean="0">
                <a:latin typeface="+mn-lt"/>
              </a:rPr>
              <a:t>Two-Semester Peer </a:t>
            </a:r>
            <a:r>
              <a:rPr lang="en-US" sz="4000" b="1" dirty="0">
                <a:latin typeface="+mn-lt"/>
              </a:rPr>
              <a:t>Review Process</a:t>
            </a:r>
          </a:p>
        </p:txBody>
      </p:sp>
      <p:sp>
        <p:nvSpPr>
          <p:cNvPr id="34" name="Chevron 33"/>
          <p:cNvSpPr/>
          <p:nvPr/>
        </p:nvSpPr>
        <p:spPr>
          <a:xfrm>
            <a:off x="2051825" y="3772311"/>
            <a:ext cx="8085162" cy="1644801"/>
          </a:xfrm>
          <a:prstGeom prst="chevron">
            <a:avLst>
              <a:gd name="adj" fmla="val 4125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Freeform 16"/>
          <p:cNvSpPr/>
          <p:nvPr/>
        </p:nvSpPr>
        <p:spPr>
          <a:xfrm>
            <a:off x="2051825" y="3931920"/>
            <a:ext cx="3657600" cy="1828800"/>
          </a:xfrm>
          <a:custGeom>
            <a:avLst/>
            <a:gdLst>
              <a:gd name="connsiteX0" fmla="*/ 0 w 1960892"/>
              <a:gd name="connsiteY0" fmla="*/ 89633 h 896334"/>
              <a:gd name="connsiteX1" fmla="*/ 89633 w 1960892"/>
              <a:gd name="connsiteY1" fmla="*/ 0 h 896334"/>
              <a:gd name="connsiteX2" fmla="*/ 1871259 w 1960892"/>
              <a:gd name="connsiteY2" fmla="*/ 0 h 896334"/>
              <a:gd name="connsiteX3" fmla="*/ 1960892 w 1960892"/>
              <a:gd name="connsiteY3" fmla="*/ 89633 h 896334"/>
              <a:gd name="connsiteX4" fmla="*/ 1960892 w 1960892"/>
              <a:gd name="connsiteY4" fmla="*/ 806701 h 896334"/>
              <a:gd name="connsiteX5" fmla="*/ 1871259 w 1960892"/>
              <a:gd name="connsiteY5" fmla="*/ 896334 h 896334"/>
              <a:gd name="connsiteX6" fmla="*/ 89633 w 1960892"/>
              <a:gd name="connsiteY6" fmla="*/ 896334 h 896334"/>
              <a:gd name="connsiteX7" fmla="*/ 0 w 1960892"/>
              <a:gd name="connsiteY7" fmla="*/ 806701 h 896334"/>
              <a:gd name="connsiteX8" fmla="*/ 0 w 1960892"/>
              <a:gd name="connsiteY8" fmla="*/ 89633 h 89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0892" h="896334">
                <a:moveTo>
                  <a:pt x="0" y="89633"/>
                </a:moveTo>
                <a:cubicBezTo>
                  <a:pt x="0" y="40130"/>
                  <a:pt x="40130" y="0"/>
                  <a:pt x="89633" y="0"/>
                </a:cubicBezTo>
                <a:lnTo>
                  <a:pt x="1871259" y="0"/>
                </a:lnTo>
                <a:cubicBezTo>
                  <a:pt x="1920762" y="0"/>
                  <a:pt x="1960892" y="40130"/>
                  <a:pt x="1960892" y="89633"/>
                </a:cubicBezTo>
                <a:lnTo>
                  <a:pt x="1960892" y="806701"/>
                </a:lnTo>
                <a:cubicBezTo>
                  <a:pt x="1960892" y="856204"/>
                  <a:pt x="1920762" y="896334"/>
                  <a:pt x="1871259" y="896334"/>
                </a:cubicBezTo>
                <a:lnTo>
                  <a:pt x="89633" y="896334"/>
                </a:lnTo>
                <a:cubicBezTo>
                  <a:pt x="40130" y="896334"/>
                  <a:pt x="0" y="856204"/>
                  <a:pt x="0" y="806701"/>
                </a:cubicBezTo>
                <a:lnTo>
                  <a:pt x="0" y="89633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24657" rIns="0" bIns="22465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Team ISER Review</a:t>
            </a:r>
            <a:br>
              <a:rPr lang="en-US" sz="2400" b="1" dirty="0" smtClean="0"/>
            </a:br>
            <a:r>
              <a:rPr lang="en-US" sz="1600" b="1" dirty="0" smtClean="0"/>
              <a:t>(</a:t>
            </a:r>
            <a:r>
              <a:rPr lang="en-US" sz="1600" b="1" dirty="0" smtClean="0"/>
              <a:t>Spring 2024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algn="ctr" defTabSz="1185304">
              <a:spcBef>
                <a:spcPct val="0"/>
              </a:spcBef>
            </a:pPr>
            <a:r>
              <a:rPr lang="en-US" dirty="0" smtClean="0"/>
              <a:t>Conducted away from Campus</a:t>
            </a:r>
            <a:endParaRPr lang="en-US" dirty="0"/>
          </a:p>
          <a:p>
            <a:pPr algn="ctr" defTabSz="1185304">
              <a:spcBef>
                <a:spcPct val="0"/>
              </a:spcBef>
            </a:pPr>
            <a:r>
              <a:rPr lang="en-US" dirty="0" smtClean="0"/>
              <a:t>Establishes Lines </a:t>
            </a:r>
            <a:r>
              <a:rPr lang="en-US" dirty="0"/>
              <a:t>of Inquiry for </a:t>
            </a:r>
            <a:r>
              <a:rPr lang="en-US" dirty="0" smtClean="0"/>
              <a:t>Visit</a:t>
            </a:r>
          </a:p>
          <a:p>
            <a:pPr algn="ctr" defTabSz="1185304">
              <a:spcBef>
                <a:spcPct val="0"/>
              </a:spcBef>
            </a:pPr>
            <a:endParaRPr lang="en-US" b="1" dirty="0" smtClean="0"/>
          </a:p>
          <a:p>
            <a:pPr algn="ctr" defTabSz="1185304">
              <a:spcBef>
                <a:spcPct val="0"/>
              </a:spcBef>
            </a:pPr>
            <a:r>
              <a:rPr lang="en-US" b="1" dirty="0" smtClean="0"/>
              <a:t>Result: Core Inquiries Report</a:t>
            </a:r>
            <a:endParaRPr lang="en-US" sz="2000" b="1" dirty="0"/>
          </a:p>
        </p:txBody>
      </p:sp>
      <p:sp>
        <p:nvSpPr>
          <p:cNvPr id="19" name="Freeform 18"/>
          <p:cNvSpPr/>
          <p:nvPr/>
        </p:nvSpPr>
        <p:spPr>
          <a:xfrm>
            <a:off x="6557988" y="3931920"/>
            <a:ext cx="3657600" cy="1828800"/>
          </a:xfrm>
          <a:custGeom>
            <a:avLst/>
            <a:gdLst>
              <a:gd name="connsiteX0" fmla="*/ 0 w 1960892"/>
              <a:gd name="connsiteY0" fmla="*/ 89633 h 896334"/>
              <a:gd name="connsiteX1" fmla="*/ 89633 w 1960892"/>
              <a:gd name="connsiteY1" fmla="*/ 0 h 896334"/>
              <a:gd name="connsiteX2" fmla="*/ 1871259 w 1960892"/>
              <a:gd name="connsiteY2" fmla="*/ 0 h 896334"/>
              <a:gd name="connsiteX3" fmla="*/ 1960892 w 1960892"/>
              <a:gd name="connsiteY3" fmla="*/ 89633 h 896334"/>
              <a:gd name="connsiteX4" fmla="*/ 1960892 w 1960892"/>
              <a:gd name="connsiteY4" fmla="*/ 806701 h 896334"/>
              <a:gd name="connsiteX5" fmla="*/ 1871259 w 1960892"/>
              <a:gd name="connsiteY5" fmla="*/ 896334 h 896334"/>
              <a:gd name="connsiteX6" fmla="*/ 89633 w 1960892"/>
              <a:gd name="connsiteY6" fmla="*/ 896334 h 896334"/>
              <a:gd name="connsiteX7" fmla="*/ 0 w 1960892"/>
              <a:gd name="connsiteY7" fmla="*/ 806701 h 896334"/>
              <a:gd name="connsiteX8" fmla="*/ 0 w 1960892"/>
              <a:gd name="connsiteY8" fmla="*/ 89633 h 89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0892" h="896334">
                <a:moveTo>
                  <a:pt x="0" y="89633"/>
                </a:moveTo>
                <a:cubicBezTo>
                  <a:pt x="0" y="40130"/>
                  <a:pt x="40130" y="0"/>
                  <a:pt x="89633" y="0"/>
                </a:cubicBezTo>
                <a:lnTo>
                  <a:pt x="1871259" y="0"/>
                </a:lnTo>
                <a:cubicBezTo>
                  <a:pt x="1920762" y="0"/>
                  <a:pt x="1960892" y="40130"/>
                  <a:pt x="1960892" y="89633"/>
                </a:cubicBezTo>
                <a:lnTo>
                  <a:pt x="1960892" y="806701"/>
                </a:lnTo>
                <a:cubicBezTo>
                  <a:pt x="1960892" y="856204"/>
                  <a:pt x="1920762" y="896334"/>
                  <a:pt x="1871259" y="896334"/>
                </a:cubicBezTo>
                <a:lnTo>
                  <a:pt x="89633" y="896334"/>
                </a:lnTo>
                <a:cubicBezTo>
                  <a:pt x="40130" y="896334"/>
                  <a:pt x="0" y="856204"/>
                  <a:pt x="0" y="806701"/>
                </a:cubicBezTo>
                <a:lnTo>
                  <a:pt x="0" y="89633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24657" rIns="0" bIns="22465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Focused </a:t>
            </a:r>
            <a:r>
              <a:rPr lang="en-US" sz="2400" b="1" dirty="0"/>
              <a:t>Site </a:t>
            </a:r>
            <a:r>
              <a:rPr lang="en-US" sz="2400" b="1" dirty="0" smtClean="0"/>
              <a:t>Visit</a:t>
            </a: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1600" b="1" smtClean="0"/>
              <a:t>(</a:t>
            </a:r>
            <a:r>
              <a:rPr lang="en-US" sz="1600" b="1" smtClean="0"/>
              <a:t>Fall </a:t>
            </a:r>
            <a:r>
              <a:rPr lang="en-US" sz="1600" b="1" smtClean="0"/>
              <a:t>2024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algn="ctr" defTabSz="1185304">
              <a:spcBef>
                <a:spcPct val="0"/>
              </a:spcBef>
            </a:pPr>
            <a:r>
              <a:rPr lang="en-US" dirty="0" smtClean="0"/>
              <a:t>Final Validation </a:t>
            </a:r>
            <a:r>
              <a:rPr lang="en-US" dirty="0"/>
              <a:t>of Standards</a:t>
            </a:r>
          </a:p>
          <a:p>
            <a:pPr algn="ctr" defTabSz="1185304">
              <a:spcBef>
                <a:spcPct val="0"/>
              </a:spcBef>
            </a:pPr>
            <a:r>
              <a:rPr lang="en-US" dirty="0"/>
              <a:t>Resolution of </a:t>
            </a:r>
            <a:r>
              <a:rPr lang="en-US" dirty="0" smtClean="0"/>
              <a:t>Inquiries</a:t>
            </a:r>
          </a:p>
          <a:p>
            <a:pPr algn="ctr" defTabSz="1185304">
              <a:spcBef>
                <a:spcPct val="0"/>
              </a:spcBef>
            </a:pPr>
            <a:endParaRPr lang="en-US" b="1" dirty="0" smtClean="0"/>
          </a:p>
          <a:p>
            <a:pPr algn="ctr" defTabSz="1185304">
              <a:spcBef>
                <a:spcPct val="0"/>
              </a:spcBef>
            </a:pPr>
            <a:r>
              <a:rPr lang="en-US" b="1" dirty="0" smtClean="0"/>
              <a:t>Result: Peer Review Team Report</a:t>
            </a:r>
            <a:endParaRPr lang="en-US" sz="2000" b="1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87162" y="2110948"/>
            <a:ext cx="2778925" cy="1077506"/>
            <a:chOff x="436499" y="2286000"/>
            <a:chExt cx="3659446" cy="1522367"/>
          </a:xfrm>
        </p:grpSpPr>
        <p:sp>
          <p:nvSpPr>
            <p:cNvPr id="21" name="Chevron 20"/>
            <p:cNvSpPr>
              <a:spLocks noChangeAspect="1"/>
            </p:cNvSpPr>
            <p:nvPr/>
          </p:nvSpPr>
          <p:spPr>
            <a:xfrm>
              <a:off x="436499" y="2286000"/>
              <a:ext cx="3383280" cy="1195112"/>
            </a:xfrm>
            <a:prstGeom prst="chevron">
              <a:avLst>
                <a:gd name="adj" fmla="val 40000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965197" y="2517140"/>
              <a:ext cx="3130748" cy="1291227"/>
            </a:xfrm>
            <a:custGeom>
              <a:avLst/>
              <a:gdLst>
                <a:gd name="connsiteX0" fmla="*/ 0 w 1960892"/>
                <a:gd name="connsiteY0" fmla="*/ 89633 h 896334"/>
                <a:gd name="connsiteX1" fmla="*/ 89633 w 1960892"/>
                <a:gd name="connsiteY1" fmla="*/ 0 h 896334"/>
                <a:gd name="connsiteX2" fmla="*/ 1871259 w 1960892"/>
                <a:gd name="connsiteY2" fmla="*/ 0 h 896334"/>
                <a:gd name="connsiteX3" fmla="*/ 1960892 w 1960892"/>
                <a:gd name="connsiteY3" fmla="*/ 89633 h 896334"/>
                <a:gd name="connsiteX4" fmla="*/ 1960892 w 1960892"/>
                <a:gd name="connsiteY4" fmla="*/ 806701 h 896334"/>
                <a:gd name="connsiteX5" fmla="*/ 1871259 w 1960892"/>
                <a:gd name="connsiteY5" fmla="*/ 896334 h 896334"/>
                <a:gd name="connsiteX6" fmla="*/ 89633 w 1960892"/>
                <a:gd name="connsiteY6" fmla="*/ 896334 h 896334"/>
                <a:gd name="connsiteX7" fmla="*/ 0 w 1960892"/>
                <a:gd name="connsiteY7" fmla="*/ 806701 h 896334"/>
                <a:gd name="connsiteX8" fmla="*/ 0 w 1960892"/>
                <a:gd name="connsiteY8" fmla="*/ 89633 h 89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892" h="896334">
                  <a:moveTo>
                    <a:pt x="0" y="89633"/>
                  </a:moveTo>
                  <a:cubicBezTo>
                    <a:pt x="0" y="40130"/>
                    <a:pt x="40130" y="0"/>
                    <a:pt x="89633" y="0"/>
                  </a:cubicBezTo>
                  <a:lnTo>
                    <a:pt x="1871259" y="0"/>
                  </a:lnTo>
                  <a:cubicBezTo>
                    <a:pt x="1920762" y="0"/>
                    <a:pt x="1960892" y="40130"/>
                    <a:pt x="1960892" y="89633"/>
                  </a:cubicBezTo>
                  <a:lnTo>
                    <a:pt x="1960892" y="806701"/>
                  </a:lnTo>
                  <a:cubicBezTo>
                    <a:pt x="1960892" y="856204"/>
                    <a:pt x="1920762" y="896334"/>
                    <a:pt x="1871259" y="896334"/>
                  </a:cubicBezTo>
                  <a:lnTo>
                    <a:pt x="89633" y="896334"/>
                  </a:lnTo>
                  <a:cubicBezTo>
                    <a:pt x="40130" y="896334"/>
                    <a:pt x="0" y="856204"/>
                    <a:pt x="0" y="806701"/>
                  </a:cubicBezTo>
                  <a:lnTo>
                    <a:pt x="0" y="89633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657" tIns="224657" rIns="224657" bIns="22465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>Self-Review</a:t>
              </a:r>
              <a:r>
                <a:rPr lang="en-US" sz="2400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/>
              </a:r>
              <a:br>
                <a:rPr lang="en-US" sz="2400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</a:br>
              <a:r>
                <a:rPr lang="en-US" sz="1600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>(Self-Evaluation)</a:t>
              </a: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014425" y="1913699"/>
            <a:ext cx="4163152" cy="1544498"/>
            <a:chOff x="4220383" y="2286000"/>
            <a:chExt cx="3417591" cy="1418303"/>
          </a:xfrm>
        </p:grpSpPr>
        <p:sp>
          <p:nvSpPr>
            <p:cNvPr id="24" name="Chevron 23"/>
            <p:cNvSpPr/>
            <p:nvPr/>
          </p:nvSpPr>
          <p:spPr>
            <a:xfrm>
              <a:off x="4237538" y="2286000"/>
              <a:ext cx="3383280" cy="1195112"/>
            </a:xfrm>
            <a:prstGeom prst="chevron">
              <a:avLst>
                <a:gd name="adj" fmla="val 4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220383" y="2509191"/>
              <a:ext cx="3417591" cy="1195112"/>
            </a:xfrm>
            <a:custGeom>
              <a:avLst/>
              <a:gdLst>
                <a:gd name="connsiteX0" fmla="*/ 0 w 1960892"/>
                <a:gd name="connsiteY0" fmla="*/ 89633 h 896334"/>
                <a:gd name="connsiteX1" fmla="*/ 89633 w 1960892"/>
                <a:gd name="connsiteY1" fmla="*/ 0 h 896334"/>
                <a:gd name="connsiteX2" fmla="*/ 1871259 w 1960892"/>
                <a:gd name="connsiteY2" fmla="*/ 0 h 896334"/>
                <a:gd name="connsiteX3" fmla="*/ 1960892 w 1960892"/>
                <a:gd name="connsiteY3" fmla="*/ 89633 h 896334"/>
                <a:gd name="connsiteX4" fmla="*/ 1960892 w 1960892"/>
                <a:gd name="connsiteY4" fmla="*/ 806701 h 896334"/>
                <a:gd name="connsiteX5" fmla="*/ 1871259 w 1960892"/>
                <a:gd name="connsiteY5" fmla="*/ 896334 h 896334"/>
                <a:gd name="connsiteX6" fmla="*/ 89633 w 1960892"/>
                <a:gd name="connsiteY6" fmla="*/ 896334 h 896334"/>
                <a:gd name="connsiteX7" fmla="*/ 0 w 1960892"/>
                <a:gd name="connsiteY7" fmla="*/ 806701 h 896334"/>
                <a:gd name="connsiteX8" fmla="*/ 0 w 1960892"/>
                <a:gd name="connsiteY8" fmla="*/ 89633 h 89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892" h="896334">
                  <a:moveTo>
                    <a:pt x="0" y="89633"/>
                  </a:moveTo>
                  <a:cubicBezTo>
                    <a:pt x="0" y="40130"/>
                    <a:pt x="40130" y="0"/>
                    <a:pt x="89633" y="0"/>
                  </a:cubicBezTo>
                  <a:lnTo>
                    <a:pt x="1871259" y="0"/>
                  </a:lnTo>
                  <a:cubicBezTo>
                    <a:pt x="1920762" y="0"/>
                    <a:pt x="1960892" y="40130"/>
                    <a:pt x="1960892" y="89633"/>
                  </a:cubicBezTo>
                  <a:lnTo>
                    <a:pt x="1960892" y="806701"/>
                  </a:lnTo>
                  <a:cubicBezTo>
                    <a:pt x="1960892" y="856204"/>
                    <a:pt x="1920762" y="896334"/>
                    <a:pt x="1871259" y="896334"/>
                  </a:cubicBezTo>
                  <a:lnTo>
                    <a:pt x="89633" y="896334"/>
                  </a:lnTo>
                  <a:cubicBezTo>
                    <a:pt x="40130" y="896334"/>
                    <a:pt x="0" y="856204"/>
                    <a:pt x="0" y="806701"/>
                  </a:cubicBezTo>
                  <a:lnTo>
                    <a:pt x="0" y="89633"/>
                  </a:lnTo>
                  <a:close/>
                </a:path>
              </a:pathLst>
            </a:cu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4657" rIns="0" bIns="22465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/>
                <a:t>Peer Review</a:t>
              </a:r>
              <a:br>
                <a:rPr lang="en-US" sz="2400" b="1" dirty="0"/>
              </a:br>
              <a:r>
                <a:rPr lang="en-US" sz="2000" dirty="0"/>
                <a:t>(Team ISER Review &amp; </a:t>
              </a:r>
              <a:r>
                <a:rPr lang="en-US" sz="2000" dirty="0" smtClean="0"/>
                <a:t>Focused Site Visit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8574875" y="2166731"/>
            <a:ext cx="2778925" cy="1077506"/>
            <a:chOff x="436499" y="2286000"/>
            <a:chExt cx="3659446" cy="1522367"/>
          </a:xfrm>
        </p:grpSpPr>
        <p:sp>
          <p:nvSpPr>
            <p:cNvPr id="32" name="Chevron 31"/>
            <p:cNvSpPr>
              <a:spLocks noChangeAspect="1"/>
            </p:cNvSpPr>
            <p:nvPr/>
          </p:nvSpPr>
          <p:spPr>
            <a:xfrm>
              <a:off x="436499" y="2286000"/>
              <a:ext cx="3383280" cy="1195112"/>
            </a:xfrm>
            <a:prstGeom prst="chevron">
              <a:avLst>
                <a:gd name="adj" fmla="val 40000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>
              <a:spLocks noChangeAspect="1"/>
            </p:cNvSpPr>
            <p:nvPr/>
          </p:nvSpPr>
          <p:spPr>
            <a:xfrm>
              <a:off x="965197" y="2517140"/>
              <a:ext cx="3130748" cy="1291227"/>
            </a:xfrm>
            <a:custGeom>
              <a:avLst/>
              <a:gdLst>
                <a:gd name="connsiteX0" fmla="*/ 0 w 1960892"/>
                <a:gd name="connsiteY0" fmla="*/ 89633 h 896334"/>
                <a:gd name="connsiteX1" fmla="*/ 89633 w 1960892"/>
                <a:gd name="connsiteY1" fmla="*/ 0 h 896334"/>
                <a:gd name="connsiteX2" fmla="*/ 1871259 w 1960892"/>
                <a:gd name="connsiteY2" fmla="*/ 0 h 896334"/>
                <a:gd name="connsiteX3" fmla="*/ 1960892 w 1960892"/>
                <a:gd name="connsiteY3" fmla="*/ 89633 h 896334"/>
                <a:gd name="connsiteX4" fmla="*/ 1960892 w 1960892"/>
                <a:gd name="connsiteY4" fmla="*/ 806701 h 896334"/>
                <a:gd name="connsiteX5" fmla="*/ 1871259 w 1960892"/>
                <a:gd name="connsiteY5" fmla="*/ 896334 h 896334"/>
                <a:gd name="connsiteX6" fmla="*/ 89633 w 1960892"/>
                <a:gd name="connsiteY6" fmla="*/ 896334 h 896334"/>
                <a:gd name="connsiteX7" fmla="*/ 0 w 1960892"/>
                <a:gd name="connsiteY7" fmla="*/ 806701 h 896334"/>
                <a:gd name="connsiteX8" fmla="*/ 0 w 1960892"/>
                <a:gd name="connsiteY8" fmla="*/ 89633 h 89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0892" h="896334">
                  <a:moveTo>
                    <a:pt x="0" y="89633"/>
                  </a:moveTo>
                  <a:cubicBezTo>
                    <a:pt x="0" y="40130"/>
                    <a:pt x="40130" y="0"/>
                    <a:pt x="89633" y="0"/>
                  </a:cubicBezTo>
                  <a:lnTo>
                    <a:pt x="1871259" y="0"/>
                  </a:lnTo>
                  <a:cubicBezTo>
                    <a:pt x="1920762" y="0"/>
                    <a:pt x="1960892" y="40130"/>
                    <a:pt x="1960892" y="89633"/>
                  </a:cubicBezTo>
                  <a:lnTo>
                    <a:pt x="1960892" y="806701"/>
                  </a:lnTo>
                  <a:cubicBezTo>
                    <a:pt x="1960892" y="856204"/>
                    <a:pt x="1920762" y="896334"/>
                    <a:pt x="1871259" y="896334"/>
                  </a:cubicBezTo>
                  <a:lnTo>
                    <a:pt x="89633" y="896334"/>
                  </a:lnTo>
                  <a:cubicBezTo>
                    <a:pt x="40130" y="896334"/>
                    <a:pt x="0" y="856204"/>
                    <a:pt x="0" y="806701"/>
                  </a:cubicBezTo>
                  <a:lnTo>
                    <a:pt x="0" y="89633"/>
                  </a:lnTo>
                  <a:close/>
                </a:path>
              </a:pathLst>
            </a:custGeom>
            <a:solidFill>
              <a:schemeClr val="lt2">
                <a:hueOff val="0"/>
                <a:satOff val="0"/>
                <a:lumOff val="0"/>
                <a:alpha val="90000"/>
              </a:schemeClr>
            </a:solidFill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4657" tIns="224657" rIns="224657" bIns="224657" numCol="1" spcCol="1270" anchor="ctr" anchorCtr="0">
              <a:noAutofit/>
            </a:bodyPr>
            <a:lstStyle/>
            <a:p>
              <a:pPr algn="ctr" defTabSz="1185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>Commission Review</a:t>
              </a:r>
              <a:r>
                <a:rPr lang="en-US" sz="2400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/>
              </a:r>
              <a:br>
                <a:rPr lang="en-US" sz="2400" b="1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</a:br>
              <a:r>
                <a:rPr lang="en-US" sz="1600" dirty="0">
                  <a:solidFill>
                    <a:schemeClr val="dk1">
                      <a:hueOff val="0"/>
                      <a:satOff val="0"/>
                      <a:lumOff val="0"/>
                      <a:alpha val="47000"/>
                    </a:schemeClr>
                  </a:solidFill>
                </a:rPr>
                <a:t>Decision &amp; Action</a:t>
              </a:r>
            </a:p>
          </p:txBody>
        </p:sp>
      </p:grpSp>
      <p:sp>
        <p:nvSpPr>
          <p:cNvPr id="37" name="Hexagon 36"/>
          <p:cNvSpPr/>
          <p:nvPr/>
        </p:nvSpPr>
        <p:spPr>
          <a:xfrm>
            <a:off x="5387097" y="4533614"/>
            <a:ext cx="1437449" cy="625411"/>
          </a:xfrm>
          <a:prstGeom prst="hexagon">
            <a:avLst>
              <a:gd name="adj" fmla="val 46167"/>
              <a:gd name="vf" fmla="val 115470"/>
            </a:avLst>
          </a:prstGeom>
          <a:solidFill>
            <a:schemeClr val="tx2">
              <a:lumMod val="75000"/>
              <a:alpha val="88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24657" rIns="0" bIns="224657" numCol="1" spcCol="1270" anchor="ctr" anchorCtr="0">
            <a:noAutofit/>
          </a:bodyPr>
          <a:lstStyle/>
          <a:p>
            <a:pPr algn="ctr" defTabSz="1185304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College Prep Time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Benefits of the Two-Semester Review Process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479"/>
            <a:ext cx="10515600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Reduces surprises during the Focused Site Visit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Reduces </a:t>
            </a:r>
            <a:r>
              <a:rPr lang="en-US" dirty="0">
                <a:solidFill>
                  <a:prstClr val="black"/>
                </a:solidFill>
              </a:rPr>
              <a:t>fear </a:t>
            </a:r>
            <a:r>
              <a:rPr lang="en-US" dirty="0" smtClean="0">
                <a:solidFill>
                  <a:prstClr val="black"/>
                </a:solidFill>
              </a:rPr>
              <a:t>and anxiety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Gives you time to consider the </a:t>
            </a:r>
            <a:r>
              <a:rPr lang="en-US" smtClean="0">
                <a:solidFill>
                  <a:prstClr val="black"/>
                </a:solidFill>
              </a:rPr>
              <a:t>team’s questions and </a:t>
            </a:r>
            <a:r>
              <a:rPr lang="en-US" dirty="0" smtClean="0">
                <a:solidFill>
                  <a:prstClr val="black"/>
                </a:solidFill>
              </a:rPr>
              <a:t>make changes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Emphasizes institutional improvement and ongoing learning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Promotes collegiality between you and your peer review team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Increases transparency and trust around the review process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Activities in the Comprehensive Review Process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4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53297"/>
              </p:ext>
            </p:extLst>
          </p:nvPr>
        </p:nvGraphicFramePr>
        <p:xfrm>
          <a:off x="838200" y="1825610"/>
          <a:ext cx="10259463" cy="383852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56953">
                  <a:extLst>
                    <a:ext uri="{9D8B030D-6E8A-4147-A177-3AD203B41FA5}">
                      <a16:colId xmlns:a16="http://schemas.microsoft.com/office/drawing/2014/main" val="2164184815"/>
                    </a:ext>
                  </a:extLst>
                </a:gridCol>
                <a:gridCol w="4790582">
                  <a:extLst>
                    <a:ext uri="{9D8B030D-6E8A-4147-A177-3AD203B41FA5}">
                      <a16:colId xmlns:a16="http://schemas.microsoft.com/office/drawing/2014/main" val="3811228395"/>
                    </a:ext>
                  </a:extLst>
                </a:gridCol>
                <a:gridCol w="2511928">
                  <a:extLst>
                    <a:ext uri="{9D8B030D-6E8A-4147-A177-3AD203B41FA5}">
                      <a16:colId xmlns:a16="http://schemas.microsoft.com/office/drawing/2014/main" val="788841935"/>
                    </a:ext>
                  </a:extLst>
                </a:gridCol>
              </a:tblGrid>
              <a:tr h="580562">
                <a:tc grid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Team ISER Review (Fall 2023)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37578"/>
                  </a:ext>
                </a:extLst>
              </a:tr>
              <a:tr h="5942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Associated Activities: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Purpose Is To: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Results In: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12024"/>
                  </a:ext>
                </a:extLst>
              </a:tr>
              <a:tr h="266375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/>
                        <a:t>“Kick-Off” with College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/>
                        <a:t>Open Forum</a:t>
                      </a:r>
                      <a:endParaRPr lang="en-US" sz="2000" b="0" baseline="0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1-day off-site team meeting</a:t>
                      </a:r>
                      <a:endParaRPr lang="en-US" sz="20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Validate Standards that are met </a:t>
                      </a:r>
                      <a:r>
                        <a:rPr lang="en-US" sz="2000" baseline="0" dirty="0" smtClean="0"/>
                        <a:t>based on ISER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Identify</a:t>
                      </a:r>
                      <a:r>
                        <a:rPr lang="en-US" sz="2000" baseline="0" dirty="0" smtClean="0"/>
                        <a:t> Standards where clarification is needed for potential recommendation or commendation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Develop the core inquiries for the Focused Site Visit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Core Inquiries Report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Activities in the Comprehensive Review Process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4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22786"/>
              </p:ext>
            </p:extLst>
          </p:nvPr>
        </p:nvGraphicFramePr>
        <p:xfrm>
          <a:off x="838200" y="1764167"/>
          <a:ext cx="10515600" cy="4247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164184815"/>
                    </a:ext>
                  </a:extLst>
                </a:gridCol>
                <a:gridCol w="7975600">
                  <a:extLst>
                    <a:ext uri="{9D8B030D-6E8A-4147-A177-3AD203B41FA5}">
                      <a16:colId xmlns:a16="http://schemas.microsoft.com/office/drawing/2014/main" val="3811228395"/>
                    </a:ext>
                  </a:extLst>
                </a:gridCol>
              </a:tblGrid>
              <a:tr h="617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What’s in the Core Inquiries Report?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84683"/>
                  </a:ext>
                </a:extLst>
              </a:tr>
              <a:tr h="4672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One or more Core Inquiries, each consisting of: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12024"/>
                  </a:ext>
                </a:extLst>
              </a:tr>
              <a:tr h="8407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Summary-level information</a:t>
                      </a:r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1-2 sentence summary of the area for clarification or further discussion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Specific</a:t>
                      </a:r>
                      <a:r>
                        <a:rPr lang="en-US" sz="2000" baseline="0" dirty="0" smtClean="0"/>
                        <a:t> indication of relevant Standards or Policies for the inquiry</a:t>
                      </a:r>
                      <a:endParaRPr lang="en-US" sz="2000" dirty="0" smtClean="0"/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76698"/>
                  </a:ext>
                </a:extLst>
              </a:tr>
              <a:tr h="10565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Detail about Team’s observations</a:t>
                      </a:r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 description of what the team observed during review of 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ISER and evidence 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 identification of the area that needs clarification or exploration</a:t>
                      </a:r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334648"/>
                  </a:ext>
                </a:extLst>
              </a:tr>
              <a:tr h="12398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Items to address at the Focused Site Visit</a:t>
                      </a:r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Short list of topics the team would like to discuss during interviews</a:t>
                      </a:r>
                      <a:endParaRPr lang="en-US" sz="20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Requests for any additional information or evidence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Interview requests</a:t>
                      </a:r>
                    </a:p>
                  </a:txBody>
                  <a:tcPr marL="45720" marR="1828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80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3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Activities in the Comprehensive Review Process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00814"/>
              </p:ext>
            </p:extLst>
          </p:nvPr>
        </p:nvGraphicFramePr>
        <p:xfrm>
          <a:off x="838200" y="1885947"/>
          <a:ext cx="10610850" cy="3895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610850">
                  <a:extLst>
                    <a:ext uri="{9D8B030D-6E8A-4147-A177-3AD203B41FA5}">
                      <a16:colId xmlns:a16="http://schemas.microsoft.com/office/drawing/2014/main" val="2860982928"/>
                    </a:ext>
                  </a:extLst>
                </a:gridCol>
              </a:tblGrid>
              <a:tr h="499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What does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the college do with the Core Inquiries Report?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944774"/>
                  </a:ext>
                </a:extLst>
              </a:tr>
              <a:tr h="49913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Prepare for the Focused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Site Visit: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96189"/>
                  </a:ext>
                </a:extLst>
              </a:tr>
              <a:tr h="285936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Review and reflect on the Core Inquiries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Address any obvious/easy items (e.g., missing policies/procedures)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Document all progress in areas connected Core Inquiries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Gather additional evidence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Prepare “College Update to Core Inquiries” (due 2 weeks before visit)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2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Activities in the </a:t>
            </a:r>
            <a:r>
              <a:rPr lang="en-US" b="1" dirty="0" smtClean="0">
                <a:latin typeface="+mn-lt"/>
              </a:rPr>
              <a:t>Comprehensive </a:t>
            </a:r>
            <a:r>
              <a:rPr lang="en-US" b="1" dirty="0">
                <a:latin typeface="+mn-lt"/>
              </a:rPr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4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02777"/>
              </p:ext>
            </p:extLst>
          </p:nvPr>
        </p:nvGraphicFramePr>
        <p:xfrm>
          <a:off x="838200" y="1797035"/>
          <a:ext cx="10259463" cy="416541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56953">
                  <a:extLst>
                    <a:ext uri="{9D8B030D-6E8A-4147-A177-3AD203B41FA5}">
                      <a16:colId xmlns:a16="http://schemas.microsoft.com/office/drawing/2014/main" val="2164184815"/>
                    </a:ext>
                  </a:extLst>
                </a:gridCol>
                <a:gridCol w="4790582">
                  <a:extLst>
                    <a:ext uri="{9D8B030D-6E8A-4147-A177-3AD203B41FA5}">
                      <a16:colId xmlns:a16="http://schemas.microsoft.com/office/drawing/2014/main" val="3811228395"/>
                    </a:ext>
                  </a:extLst>
                </a:gridCol>
                <a:gridCol w="2511928">
                  <a:extLst>
                    <a:ext uri="{9D8B030D-6E8A-4147-A177-3AD203B41FA5}">
                      <a16:colId xmlns:a16="http://schemas.microsoft.com/office/drawing/2014/main" val="788841935"/>
                    </a:ext>
                  </a:extLst>
                </a:gridCol>
              </a:tblGrid>
              <a:tr h="567585">
                <a:tc grid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Focused Site Visit (Spring 2024)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737578"/>
                  </a:ext>
                </a:extLst>
              </a:tr>
              <a:tr h="53459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Associated Activities: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Purpose Is To: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Results In: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12024"/>
                  </a:ext>
                </a:extLst>
              </a:tr>
              <a:tr h="291579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/>
                        <a:t>Visit</a:t>
                      </a:r>
                      <a:r>
                        <a:rPr lang="en-US" sz="2000" b="0" baseline="0" dirty="0" smtClean="0"/>
                        <a:t> by subset of team</a:t>
                      </a:r>
                      <a:endParaRPr lang="en-US" sz="2000" b="0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/>
                        <a:t>Interviews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/>
                        <a:t>Open Forum</a:t>
                      </a:r>
                      <a:endParaRPr lang="en-US" sz="2000" b="0" baseline="0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Team meetings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baseline="0" dirty="0" smtClean="0"/>
                        <a:t>Exit Report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Validate Standards that are met </a:t>
                      </a:r>
                      <a:r>
                        <a:rPr lang="en-US" sz="2000" baseline="0" dirty="0" smtClean="0"/>
                        <a:t>based on ISER, interviews, and additional evidence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Finalize any team</a:t>
                      </a:r>
                      <a:r>
                        <a:rPr lang="en-US" sz="2000" baseline="0" dirty="0" smtClean="0"/>
                        <a:t> recommendations or commendations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Complete the draft Peer Review Team Report outlining the findings of the team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Peer Review Team Report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Topics for Today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Good Practices &amp; Tips for the ISER </a:t>
            </a:r>
          </a:p>
          <a:p>
            <a:r>
              <a:rPr lang="en-US" dirty="0" smtClean="0"/>
              <a:t>Overview: Timeline &amp; Process for Comprehensive Review</a:t>
            </a:r>
          </a:p>
          <a:p>
            <a:r>
              <a:rPr lang="en-US" dirty="0" smtClean="0"/>
              <a:t>Your Questions</a:t>
            </a:r>
            <a:endParaRPr lang="en-US" dirty="0"/>
          </a:p>
        </p:txBody>
      </p:sp>
      <p:pic>
        <p:nvPicPr>
          <p:cNvPr id="5" name="Picture 2" descr="Benefits Of Using Discussion Forums in a Knowledge Management Environment -  Blog &amp; Insights - Knowledge Powered Solutions (KP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4" b="26893"/>
          <a:stretch/>
        </p:blipFill>
        <p:spPr bwMode="auto">
          <a:xfrm>
            <a:off x="5114925" y="3355650"/>
            <a:ext cx="6238875" cy="22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844" b="14248"/>
          <a:stretch/>
        </p:blipFill>
        <p:spPr>
          <a:xfrm>
            <a:off x="796637" y="1739567"/>
            <a:ext cx="10598726" cy="428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tx2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6325" y="1319003"/>
            <a:ext cx="6605337" cy="420564"/>
          </a:xfrm>
          <a:prstGeom prst="homePlate">
            <a:avLst>
              <a:gd name="adj" fmla="val 73455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Excerpted from Team Training materials, </a:t>
            </a:r>
            <a:r>
              <a:rPr kumimoji="0" lang="en-US" sz="2133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2022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Checking In: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Any remaining questions?</a:t>
            </a:r>
          </a:p>
          <a:p>
            <a:pPr marL="0" indent="0" algn="ctr">
              <a:buNone/>
            </a:pPr>
            <a:r>
              <a:rPr lang="en-US" b="1" dirty="0" smtClean="0"/>
              <a:t>What additional information or resources would be helpful?</a:t>
            </a:r>
            <a:endParaRPr lang="en-US" b="1" dirty="0"/>
          </a:p>
        </p:txBody>
      </p:sp>
      <p:pic>
        <p:nvPicPr>
          <p:cNvPr id="6" name="Picture 2" descr="Benefits Of Using Discussion Forums in a Knowledge Management Environment -  Blog &amp; Insights - Knowledge Powered Solutions (KP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4" b="26893"/>
          <a:stretch/>
        </p:blipFill>
        <p:spPr bwMode="auto">
          <a:xfrm>
            <a:off x="2608385" y="2908138"/>
            <a:ext cx="6975229" cy="2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Quick Refresher: Accreditation 101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9693" cy="4145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Accreditation </a:t>
            </a:r>
            <a:r>
              <a:rPr lang="en-US" dirty="0"/>
              <a:t>is a </a:t>
            </a:r>
            <a:r>
              <a:rPr lang="en-US" b="1" dirty="0"/>
              <a:t>practice </a:t>
            </a:r>
            <a:r>
              <a:rPr lang="en-US" dirty="0"/>
              <a:t>of academic quality </a:t>
            </a:r>
            <a:r>
              <a:rPr lang="en-US" dirty="0" smtClean="0"/>
              <a:t>control</a:t>
            </a:r>
          </a:p>
          <a:p>
            <a:pPr lvl="1"/>
            <a:r>
              <a:rPr lang="en-US" sz="2000" b="1" dirty="0"/>
              <a:t>Promotes</a:t>
            </a:r>
            <a:r>
              <a:rPr lang="en-US" sz="2000" dirty="0"/>
              <a:t> institutional excellence through application</a:t>
            </a:r>
            <a:r>
              <a:rPr lang="en-US" sz="2000" b="1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standards</a:t>
            </a:r>
            <a:endParaRPr lang="en-US" sz="2000" dirty="0"/>
          </a:p>
          <a:p>
            <a:pPr lvl="1"/>
            <a:r>
              <a:rPr lang="en-US" sz="2000" b="1" dirty="0"/>
              <a:t>Advances</a:t>
            </a:r>
            <a:r>
              <a:rPr lang="en-US" sz="2000" dirty="0"/>
              <a:t> meaningful and effective </a:t>
            </a:r>
            <a:r>
              <a:rPr lang="en-US" sz="2000" b="1" dirty="0"/>
              <a:t>student learning and </a:t>
            </a:r>
            <a:r>
              <a:rPr lang="en-US" sz="2000" b="1" dirty="0" smtClean="0"/>
              <a:t>achievement</a:t>
            </a:r>
          </a:p>
          <a:p>
            <a:pPr lvl="1"/>
            <a:r>
              <a:rPr lang="en-US" sz="2000" b="1" dirty="0" smtClean="0"/>
              <a:t>Provides </a:t>
            </a:r>
            <a:r>
              <a:rPr lang="en-US" sz="2000" dirty="0" smtClean="0"/>
              <a:t>assurance to students, general public, &amp; others of quality of educational offerings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b="1" dirty="0" smtClean="0"/>
              <a:t>processes </a:t>
            </a:r>
            <a:r>
              <a:rPr lang="en-US" dirty="0" smtClean="0"/>
              <a:t>characterized </a:t>
            </a:r>
            <a:r>
              <a:rPr lang="en-US" dirty="0"/>
              <a:t>by a </a:t>
            </a:r>
            <a:r>
              <a:rPr lang="en-US" dirty="0" smtClean="0"/>
              <a:t>unique commitment </a:t>
            </a:r>
            <a:r>
              <a:rPr lang="en-US" dirty="0"/>
              <a:t>to peer review</a:t>
            </a:r>
          </a:p>
          <a:p>
            <a:pPr lvl="1"/>
            <a:r>
              <a:rPr lang="en-US" sz="2000" dirty="0" smtClean="0"/>
              <a:t>Comprehensive evaluations are </a:t>
            </a:r>
            <a:r>
              <a:rPr lang="en-US" sz="2000" b="1" dirty="0" smtClean="0"/>
              <a:t>practitioner-based</a:t>
            </a:r>
            <a:r>
              <a:rPr lang="en-US" sz="2000" dirty="0" smtClean="0"/>
              <a:t> </a:t>
            </a:r>
            <a:r>
              <a:rPr lang="en-US" sz="2000" b="1" dirty="0" smtClean="0"/>
              <a:t>and mission-focused</a:t>
            </a:r>
            <a:endParaRPr lang="en-US" sz="2000" b="1" dirty="0"/>
          </a:p>
          <a:p>
            <a:pPr lvl="1"/>
            <a:r>
              <a:rPr lang="en-US" sz="2000" b="1" dirty="0" smtClean="0"/>
              <a:t>Consistent Standards</a:t>
            </a:r>
            <a:r>
              <a:rPr lang="en-US" sz="2000" dirty="0" smtClean="0"/>
              <a:t> for quality, implemented by </a:t>
            </a:r>
            <a:r>
              <a:rPr lang="en-US" sz="2000" b="1" dirty="0" smtClean="0"/>
              <a:t>different types of institutions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With immediately practical </a:t>
            </a:r>
            <a:r>
              <a:rPr lang="en-US" b="1" dirty="0" smtClean="0"/>
              <a:t>benefits</a:t>
            </a:r>
          </a:p>
          <a:p>
            <a:pPr marL="627063">
              <a:spcBef>
                <a:spcPts val="0"/>
              </a:spcBef>
            </a:pPr>
            <a:r>
              <a:rPr lang="en-US" sz="2000" dirty="0"/>
              <a:t>Enables access to </a:t>
            </a:r>
            <a:r>
              <a:rPr lang="en-US" sz="2000" b="1" dirty="0"/>
              <a:t>Title IV programs (Federal Student Aid)</a:t>
            </a:r>
          </a:p>
          <a:p>
            <a:pPr marL="627063">
              <a:spcBef>
                <a:spcPts val="0"/>
              </a:spcBef>
            </a:pPr>
            <a:r>
              <a:rPr lang="en-US" sz="2000" dirty="0" smtClean="0"/>
              <a:t>Ensures </a:t>
            </a:r>
            <a:r>
              <a:rPr lang="en-US" sz="2000" b="1" dirty="0" smtClean="0"/>
              <a:t>creditability of degrees </a:t>
            </a:r>
            <a:r>
              <a:rPr lang="en-US" sz="2000" b="1" dirty="0"/>
              <a:t>and credentials</a:t>
            </a:r>
            <a:r>
              <a:rPr lang="en-US" sz="2000" dirty="0"/>
              <a:t> awarded to students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9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Powerful Framework for Ongoing Improvement</a:t>
            </a:r>
            <a:endParaRPr lang="en-US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733" dirty="0" smtClean="0"/>
          </a:p>
          <a:p>
            <a:r>
              <a:rPr lang="en-US" sz="3600" dirty="0" smtClean="0"/>
              <a:t>Power </a:t>
            </a:r>
            <a:r>
              <a:rPr lang="en-US" sz="3600" dirty="0"/>
              <a:t>of Self-Reflection</a:t>
            </a:r>
          </a:p>
          <a:p>
            <a:r>
              <a:rPr lang="en-US" sz="3600" dirty="0"/>
              <a:t>Power of Peer Review</a:t>
            </a:r>
          </a:p>
          <a:p>
            <a:r>
              <a:rPr lang="en-US" sz="3600" dirty="0"/>
              <a:t>Power of Accredited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39" y="1955062"/>
            <a:ext cx="3557205" cy="35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4CCD6"/>
            </a:gs>
            <a:gs pos="13000">
              <a:srgbClr val="B4CCD6"/>
            </a:gs>
            <a:gs pos="13000">
              <a:srgbClr val="B4CCD6"/>
            </a:gs>
            <a:gs pos="54000">
              <a:schemeClr val="bg1">
                <a:alpha val="3000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4516424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The ISER: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Good Practices &amp; Tips for 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Putting It Together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6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Key Resources: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739">
            <a:off x="6484166" y="1480621"/>
            <a:ext cx="3823780" cy="4948421"/>
          </a:xfr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858076"/>
            <a:ext cx="5181600" cy="4193512"/>
          </a:xfrm>
        </p:spPr>
        <p:txBody>
          <a:bodyPr/>
          <a:lstStyle/>
          <a:p>
            <a:r>
              <a:rPr lang="en-US" sz="2400" i="1" dirty="0" smtClean="0"/>
              <a:t>Guide </a:t>
            </a:r>
            <a:r>
              <a:rPr lang="en-US" sz="2400" i="1" dirty="0"/>
              <a:t>to Institutional Self-Evaluation, Improvement, and Peer </a:t>
            </a:r>
            <a:r>
              <a:rPr lang="en-US" sz="2400" i="1" dirty="0" smtClean="0"/>
              <a:t>Review</a:t>
            </a:r>
          </a:p>
          <a:p>
            <a:pPr lvl="1"/>
            <a:r>
              <a:rPr lang="en-US" sz="2000" dirty="0" smtClean="0"/>
              <a:t>Required contents, formatting/structure suggestions, submission instructions, additional protocols, etc.</a:t>
            </a:r>
            <a:endParaRPr lang="en-US" sz="2000" dirty="0"/>
          </a:p>
          <a:p>
            <a:r>
              <a:rPr lang="en-US" sz="2400" dirty="0"/>
              <a:t>ISER Template</a:t>
            </a:r>
          </a:p>
          <a:p>
            <a:pPr lvl="1"/>
            <a:r>
              <a:rPr lang="en-US" sz="2000" dirty="0"/>
              <a:t>Word document with embedded formatting, structure, links to the </a:t>
            </a:r>
            <a:r>
              <a:rPr lang="en-US" sz="2000" i="1" dirty="0"/>
              <a:t>Guide</a:t>
            </a:r>
            <a:r>
              <a:rPr lang="en-US" sz="2000" dirty="0"/>
              <a:t>, etc. </a:t>
            </a:r>
          </a:p>
          <a:p>
            <a:r>
              <a:rPr lang="en-US" sz="2400" dirty="0"/>
              <a:t>Available on ACCJC website – </a:t>
            </a:r>
            <a:r>
              <a:rPr lang="en-US" sz="2400" dirty="0">
                <a:hlinkClick r:id="rId4"/>
              </a:rPr>
              <a:t>Resources &gt; Guides &amp; Manuals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102">
            <a:off x="7866413" y="1703368"/>
            <a:ext cx="3823779" cy="4948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Good Practices for Approaching the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the Standard, gather the evidence, </a:t>
            </a:r>
            <a:r>
              <a:rPr lang="en-US" b="1" dirty="0"/>
              <a:t>then </a:t>
            </a:r>
            <a:r>
              <a:rPr lang="en-US" dirty="0"/>
              <a:t>write</a:t>
            </a:r>
          </a:p>
          <a:p>
            <a:r>
              <a:rPr lang="en-US" dirty="0"/>
              <a:t>Refer to the </a:t>
            </a:r>
            <a:r>
              <a:rPr lang="en-US" i="1" dirty="0"/>
              <a:t>Guide to Institutional Self-Evaluation </a:t>
            </a:r>
            <a:r>
              <a:rPr lang="en-US" dirty="0"/>
              <a:t>frequently</a:t>
            </a:r>
          </a:p>
          <a:p>
            <a:r>
              <a:rPr lang="en-US" dirty="0" smtClean="0"/>
              <a:t>Keep </a:t>
            </a:r>
            <a:r>
              <a:rPr lang="en-US" dirty="0"/>
              <a:t>the narrative clear, direct, and focused – use active voice </a:t>
            </a:r>
          </a:p>
          <a:p>
            <a:r>
              <a:rPr lang="en-US" dirty="0"/>
              <a:t>Use introductory sections to set the context and tone</a:t>
            </a:r>
          </a:p>
          <a:p>
            <a:r>
              <a:rPr lang="en-US" dirty="0" smtClean="0"/>
              <a:t>Don’t forget narratives for ERs </a:t>
            </a:r>
            <a:r>
              <a:rPr lang="en-US" dirty="0"/>
              <a:t>1-5 &amp; Commission </a:t>
            </a:r>
            <a:r>
              <a:rPr lang="en-US" dirty="0" smtClean="0"/>
              <a:t>Policies!</a:t>
            </a:r>
          </a:p>
          <a:p>
            <a:r>
              <a:rPr lang="en-US" dirty="0" smtClean="0"/>
              <a:t>Work with colleagues from sister college &amp; district on shared sections</a:t>
            </a:r>
          </a:p>
          <a:p>
            <a:r>
              <a:rPr lang="en-US" dirty="0" smtClean="0"/>
              <a:t>Use </a:t>
            </a:r>
            <a:r>
              <a:rPr lang="en-US" dirty="0"/>
              <a:t>the ISER template (available on ACCJC website)</a:t>
            </a:r>
          </a:p>
          <a:p>
            <a:r>
              <a:rPr lang="en-US" dirty="0"/>
              <a:t>Format as an electronic document from the start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Good Practices for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Gather your evidence </a:t>
            </a:r>
            <a:r>
              <a:rPr lang="en-US" b="1" i="1" dirty="0"/>
              <a:t>before</a:t>
            </a:r>
            <a:r>
              <a:rPr lang="en-US" i="1" dirty="0"/>
              <a:t> </a:t>
            </a:r>
            <a:r>
              <a:rPr lang="en-US" dirty="0"/>
              <a:t>you begin writing</a:t>
            </a:r>
            <a:endParaRPr lang="en-US" i="1" dirty="0"/>
          </a:p>
          <a:p>
            <a:r>
              <a:rPr lang="en-US" dirty="0"/>
              <a:t>Compare your evidence with suggestions in the </a:t>
            </a:r>
            <a:r>
              <a:rPr lang="en-US" i="1" dirty="0"/>
              <a:t>Guide</a:t>
            </a:r>
          </a:p>
          <a:p>
            <a:r>
              <a:rPr lang="en-US" dirty="0" smtClean="0"/>
              <a:t>Be selective: more evidence is not necessarily better</a:t>
            </a:r>
          </a:p>
          <a:p>
            <a:r>
              <a:rPr lang="en-US" dirty="0" smtClean="0"/>
              <a:t>Provide samples that show results of institutional processes</a:t>
            </a:r>
          </a:p>
          <a:p>
            <a:r>
              <a:rPr lang="en-US" dirty="0" smtClean="0"/>
              <a:t>Call </a:t>
            </a:r>
            <a:r>
              <a:rPr lang="en-US" dirty="0"/>
              <a:t>out relevant sections of </a:t>
            </a:r>
            <a:r>
              <a:rPr lang="en-US" dirty="0" smtClean="0"/>
              <a:t>big </a:t>
            </a:r>
            <a:r>
              <a:rPr lang="en-US" dirty="0"/>
              <a:t>documents (highlights, excerpts, etc.)</a:t>
            </a:r>
          </a:p>
          <a:p>
            <a:r>
              <a:rPr lang="en-US" dirty="0" smtClean="0"/>
              <a:t>“</a:t>
            </a:r>
            <a:r>
              <a:rPr lang="en-US" dirty="0"/>
              <a:t>Freeze” evidence from websites in a PDF or </a:t>
            </a:r>
            <a:r>
              <a:rPr lang="en-US" dirty="0" smtClean="0"/>
              <a:t>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0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Advice for the Report Based on Recent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Evidence + Narrative should show your practices in action</a:t>
            </a:r>
          </a:p>
          <a:p>
            <a:pPr lvl="1"/>
            <a:r>
              <a:rPr lang="en-US" dirty="0" smtClean="0"/>
              <a:t>Provide completed examples, not just process handbooks or templates</a:t>
            </a:r>
          </a:p>
          <a:p>
            <a:pPr lvl="1"/>
            <a:r>
              <a:rPr lang="en-US" dirty="0" smtClean="0"/>
              <a:t>Balance examples across different areas of the institution</a:t>
            </a:r>
          </a:p>
          <a:p>
            <a:r>
              <a:rPr lang="en-US" b="1" dirty="0" smtClean="0"/>
              <a:t>Tell the whole story of complex processes</a:t>
            </a:r>
          </a:p>
          <a:p>
            <a:pPr lvl="1"/>
            <a:r>
              <a:rPr lang="en-US" dirty="0" smtClean="0"/>
              <a:t>Outline multi-step/integrated processes with clear description or visuals </a:t>
            </a:r>
          </a:p>
          <a:p>
            <a:pPr lvl="1"/>
            <a:r>
              <a:rPr lang="en-US" dirty="0" smtClean="0"/>
              <a:t>Include “case studies” showing how steps fit together</a:t>
            </a:r>
            <a:endParaRPr lang="en-US" dirty="0"/>
          </a:p>
          <a:p>
            <a:r>
              <a:rPr lang="en-US" b="1" dirty="0" smtClean="0"/>
              <a:t>Check your cycles (e.g., </a:t>
            </a:r>
            <a:r>
              <a:rPr lang="en-US" b="1" dirty="0"/>
              <a:t>assessment, evaluations, </a:t>
            </a:r>
            <a:r>
              <a:rPr lang="en-US" b="1" dirty="0" smtClean="0"/>
              <a:t>BP review)</a:t>
            </a:r>
          </a:p>
          <a:p>
            <a:pPr lvl="1"/>
            <a:r>
              <a:rPr lang="en-US" dirty="0" smtClean="0"/>
              <a:t>Are you on schedule and at expected completion percentages?</a:t>
            </a:r>
          </a:p>
          <a:p>
            <a:pPr lvl="1"/>
            <a:r>
              <a:rPr lang="en-US" dirty="0" smtClean="0"/>
              <a:t>If you’ve slipped, include plans to get back on track in your evidence</a:t>
            </a:r>
          </a:p>
        </p:txBody>
      </p:sp>
    </p:spTree>
    <p:extLst>
      <p:ext uri="{BB962C8B-B14F-4D97-AF65-F5344CB8AC3E}">
        <p14:creationId xmlns:p14="http://schemas.microsoft.com/office/powerpoint/2010/main" val="39330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5588</TotalTime>
  <Words>1160</Words>
  <Application>Microsoft Office PowerPoint</Application>
  <PresentationFormat>Widescreen</PresentationFormat>
  <Paragraphs>180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Advanced ISER Training Sept. 9, 2022    Dr. Catherine Webb ACCJC Vice President &amp; Staff Liaison to  Columbia College</vt:lpstr>
      <vt:lpstr>Topics for Today</vt:lpstr>
      <vt:lpstr>Quick Refresher: Accreditation 101</vt:lpstr>
      <vt:lpstr>Powerful Framework for Ongoing Improvement</vt:lpstr>
      <vt:lpstr>The ISER: Good Practices &amp; Tips for  Putting It Together</vt:lpstr>
      <vt:lpstr>Key Resources:</vt:lpstr>
      <vt:lpstr>Good Practices for Approaching the Report</vt:lpstr>
      <vt:lpstr>Good Practices for Evidence</vt:lpstr>
      <vt:lpstr>Advice for the Report Based on Recent Reviews</vt:lpstr>
      <vt:lpstr>Reflect &amp; Self-Assess as You Go</vt:lpstr>
      <vt:lpstr>Comprehensive Review: Timeline and Process</vt:lpstr>
      <vt:lpstr>Key Resources:</vt:lpstr>
      <vt:lpstr>Timeline for Your Comprehensive Review</vt:lpstr>
      <vt:lpstr>Closer Look: Two-Semester Peer Review Process</vt:lpstr>
      <vt:lpstr>Benefits of the Two-Semester Review Process</vt:lpstr>
      <vt:lpstr>Activities in the Comprehensive Review Process</vt:lpstr>
      <vt:lpstr>Activities in the Comprehensive Review Process</vt:lpstr>
      <vt:lpstr>Activities in the Comprehensive Review Process</vt:lpstr>
      <vt:lpstr>Activities in the Comprehensive Review Process</vt:lpstr>
      <vt:lpstr>PowerPoint Presentation</vt:lpstr>
      <vt:lpstr>Checking In: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Catherine Webb</cp:lastModifiedBy>
  <cp:revision>72</cp:revision>
  <dcterms:created xsi:type="dcterms:W3CDTF">2017-05-09T17:24:10Z</dcterms:created>
  <dcterms:modified xsi:type="dcterms:W3CDTF">2022-09-09T17:56:13Z</dcterms:modified>
</cp:coreProperties>
</file>