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37" r:id="rId6"/>
    <p:sldId id="307" r:id="rId7"/>
    <p:sldId id="261" r:id="rId8"/>
    <p:sldId id="339" r:id="rId9"/>
    <p:sldId id="319" r:id="rId10"/>
    <p:sldId id="315" r:id="rId11"/>
    <p:sldId id="316" r:id="rId12"/>
    <p:sldId id="348" r:id="rId13"/>
    <p:sldId id="257" r:id="rId14"/>
    <p:sldId id="259" r:id="rId15"/>
    <p:sldId id="260" r:id="rId16"/>
    <p:sldId id="347" r:id="rId17"/>
    <p:sldId id="3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0" d="100"/>
          <a:sy n="100"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85965-E2C9-4D05-BC47-053B9164A31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D057271-842B-47F2-8521-001691E36388}">
      <dgm:prSet phldrT="[Text]"/>
      <dgm:spPr/>
      <dgm:t>
        <a:bodyPr/>
        <a:lstStyle/>
        <a:p>
          <a:r>
            <a:rPr lang="en-US" dirty="0"/>
            <a:t>Summer/ Fall 2022</a:t>
          </a:r>
        </a:p>
      </dgm:t>
    </dgm:pt>
    <dgm:pt modelId="{4D1F22B1-B457-4223-A12E-714A8D3C6D72}" type="parTrans" cxnId="{A846AE12-3658-4DF4-A736-CCDC8D97A315}">
      <dgm:prSet/>
      <dgm:spPr/>
      <dgm:t>
        <a:bodyPr/>
        <a:lstStyle/>
        <a:p>
          <a:endParaRPr lang="en-US"/>
        </a:p>
      </dgm:t>
    </dgm:pt>
    <dgm:pt modelId="{5702815F-AD93-46D3-BBB7-6412DAD0116C}" type="sibTrans" cxnId="{A846AE12-3658-4DF4-A736-CCDC8D97A315}">
      <dgm:prSet/>
      <dgm:spPr/>
      <dgm:t>
        <a:bodyPr/>
        <a:lstStyle/>
        <a:p>
          <a:endParaRPr lang="en-US"/>
        </a:p>
      </dgm:t>
    </dgm:pt>
    <dgm:pt modelId="{85AAD10F-DAE0-408F-A4F1-C152D0EA3EFA}">
      <dgm:prSet phldrT="[Text]"/>
      <dgm:spPr/>
      <dgm:t>
        <a:bodyPr/>
        <a:lstStyle/>
        <a:p>
          <a:r>
            <a:rPr lang="en-US" dirty="0"/>
            <a:t>Align standards and training to Self-Study teams</a:t>
          </a:r>
        </a:p>
      </dgm:t>
    </dgm:pt>
    <dgm:pt modelId="{95B99102-EF08-46A4-BE62-67B3C1CEE9E4}" type="parTrans" cxnId="{9B446E91-B1F6-4912-94A9-0E33EF072494}">
      <dgm:prSet/>
      <dgm:spPr/>
      <dgm:t>
        <a:bodyPr/>
        <a:lstStyle/>
        <a:p>
          <a:endParaRPr lang="en-US"/>
        </a:p>
      </dgm:t>
    </dgm:pt>
    <dgm:pt modelId="{FEB5D6DE-B968-4A0D-87F5-A9EBE6D0B805}" type="sibTrans" cxnId="{9B446E91-B1F6-4912-94A9-0E33EF072494}">
      <dgm:prSet/>
      <dgm:spPr/>
      <dgm:t>
        <a:bodyPr/>
        <a:lstStyle/>
        <a:p>
          <a:endParaRPr lang="en-US"/>
        </a:p>
      </dgm:t>
    </dgm:pt>
    <dgm:pt modelId="{24EDAA59-2745-494A-A086-86E67FFDA994}">
      <dgm:prSet phldrT="[Text]"/>
      <dgm:spPr/>
      <dgm:t>
        <a:bodyPr/>
        <a:lstStyle/>
        <a:p>
          <a:r>
            <a:rPr lang="en-US" dirty="0"/>
            <a:t>Spring 2023</a:t>
          </a:r>
        </a:p>
      </dgm:t>
    </dgm:pt>
    <dgm:pt modelId="{54DE4043-93BA-4407-BBFF-539F4F7EC056}" type="parTrans" cxnId="{65ACFA24-D85A-4846-8AD8-12F8B2CE0C3A}">
      <dgm:prSet/>
      <dgm:spPr/>
      <dgm:t>
        <a:bodyPr/>
        <a:lstStyle/>
        <a:p>
          <a:endParaRPr lang="en-US"/>
        </a:p>
      </dgm:t>
    </dgm:pt>
    <dgm:pt modelId="{024E6EE7-286C-4D12-AFBF-7ACBF9C59EC3}" type="sibTrans" cxnId="{65ACFA24-D85A-4846-8AD8-12F8B2CE0C3A}">
      <dgm:prSet/>
      <dgm:spPr/>
      <dgm:t>
        <a:bodyPr/>
        <a:lstStyle/>
        <a:p>
          <a:endParaRPr lang="en-US"/>
        </a:p>
      </dgm:t>
    </dgm:pt>
    <dgm:pt modelId="{ED1D603A-41F7-4018-A11A-B8E59536628D}">
      <dgm:prSet phldrT="[Text]"/>
      <dgm:spPr/>
      <dgm:t>
        <a:bodyPr/>
        <a:lstStyle/>
        <a:p>
          <a:r>
            <a:rPr lang="en-US" dirty="0"/>
            <a:t>Quality Focus Essays and ISER drafted and first read through governance bodies</a:t>
          </a:r>
        </a:p>
      </dgm:t>
    </dgm:pt>
    <dgm:pt modelId="{423C8418-0B89-4F17-B642-DD3A05AC98E0}" type="parTrans" cxnId="{7FEA6934-A73B-4056-81E9-DE0FFE668667}">
      <dgm:prSet/>
      <dgm:spPr/>
      <dgm:t>
        <a:bodyPr/>
        <a:lstStyle/>
        <a:p>
          <a:endParaRPr lang="en-US"/>
        </a:p>
      </dgm:t>
    </dgm:pt>
    <dgm:pt modelId="{471D691D-F50A-4EDD-B689-0A1181CB2BF5}" type="sibTrans" cxnId="{7FEA6934-A73B-4056-81E9-DE0FFE668667}">
      <dgm:prSet/>
      <dgm:spPr/>
      <dgm:t>
        <a:bodyPr/>
        <a:lstStyle/>
        <a:p>
          <a:endParaRPr lang="en-US"/>
        </a:p>
      </dgm:t>
    </dgm:pt>
    <dgm:pt modelId="{F46F78FA-30B0-490E-88C0-C1DE6AD130A1}">
      <dgm:prSet phldrT="[Text]"/>
      <dgm:spPr/>
      <dgm:t>
        <a:bodyPr/>
        <a:lstStyle/>
        <a:p>
          <a:r>
            <a:rPr lang="en-US" dirty="0"/>
            <a:t>Fall 2023</a:t>
          </a:r>
        </a:p>
      </dgm:t>
    </dgm:pt>
    <dgm:pt modelId="{25344C95-232F-41BE-8A61-3603269D28FD}" type="parTrans" cxnId="{A9346B07-F542-420A-A699-802A96FED769}">
      <dgm:prSet/>
      <dgm:spPr/>
      <dgm:t>
        <a:bodyPr/>
        <a:lstStyle/>
        <a:p>
          <a:endParaRPr lang="en-US"/>
        </a:p>
      </dgm:t>
    </dgm:pt>
    <dgm:pt modelId="{7F977B1F-4D94-4963-8ED2-3E69F8B3AD7E}" type="sibTrans" cxnId="{A9346B07-F542-420A-A699-802A96FED769}">
      <dgm:prSet/>
      <dgm:spPr/>
      <dgm:t>
        <a:bodyPr/>
        <a:lstStyle/>
        <a:p>
          <a:endParaRPr lang="en-US"/>
        </a:p>
      </dgm:t>
    </dgm:pt>
    <dgm:pt modelId="{41795FD5-0DF5-41A3-A430-F6F15EA1D8F4}">
      <dgm:prSet phldrT="[Text]"/>
      <dgm:spPr/>
      <dgm:t>
        <a:bodyPr/>
        <a:lstStyle/>
        <a:p>
          <a:r>
            <a:rPr lang="en-US" dirty="0"/>
            <a:t>Second reading by governance bodies</a:t>
          </a:r>
        </a:p>
      </dgm:t>
    </dgm:pt>
    <dgm:pt modelId="{32B71B4E-6EAE-4B01-B528-D469330FB2F2}" type="parTrans" cxnId="{7B3B24DD-ED45-4F89-A9C9-0794B30A4A1D}">
      <dgm:prSet/>
      <dgm:spPr/>
      <dgm:t>
        <a:bodyPr/>
        <a:lstStyle/>
        <a:p>
          <a:endParaRPr lang="en-US"/>
        </a:p>
      </dgm:t>
    </dgm:pt>
    <dgm:pt modelId="{AF04C50E-B2D5-445E-816C-4B27C4C60DDD}" type="sibTrans" cxnId="{7B3B24DD-ED45-4F89-A9C9-0794B30A4A1D}">
      <dgm:prSet/>
      <dgm:spPr/>
      <dgm:t>
        <a:bodyPr/>
        <a:lstStyle/>
        <a:p>
          <a:endParaRPr lang="en-US"/>
        </a:p>
      </dgm:t>
    </dgm:pt>
    <dgm:pt modelId="{291361B6-2FD2-4184-9022-00FA8307B718}">
      <dgm:prSet phldrT="[Text]"/>
      <dgm:spPr/>
      <dgm:t>
        <a:bodyPr/>
        <a:lstStyle/>
        <a:p>
          <a:r>
            <a:rPr lang="en-US" dirty="0"/>
            <a:t>ISER draft reviewed by Board of Trustees</a:t>
          </a:r>
        </a:p>
      </dgm:t>
    </dgm:pt>
    <dgm:pt modelId="{99898D1B-FA87-4B2C-BE55-284FC9EA55E7}" type="parTrans" cxnId="{20C56E37-E497-46AC-BADB-AB3AEA620DBE}">
      <dgm:prSet/>
      <dgm:spPr/>
      <dgm:t>
        <a:bodyPr/>
        <a:lstStyle/>
        <a:p>
          <a:endParaRPr lang="en-US"/>
        </a:p>
      </dgm:t>
    </dgm:pt>
    <dgm:pt modelId="{2FBC51F9-9662-46DB-948B-DFD34030FC3E}" type="sibTrans" cxnId="{20C56E37-E497-46AC-BADB-AB3AEA620DBE}">
      <dgm:prSet/>
      <dgm:spPr/>
      <dgm:t>
        <a:bodyPr/>
        <a:lstStyle/>
        <a:p>
          <a:endParaRPr lang="en-US"/>
        </a:p>
      </dgm:t>
    </dgm:pt>
    <dgm:pt modelId="{BFBC9E2C-9469-4888-9394-0933ED06C85F}">
      <dgm:prSet phldrT="[Text]"/>
      <dgm:spPr/>
      <dgm:t>
        <a:bodyPr/>
        <a:lstStyle/>
        <a:p>
          <a:r>
            <a:rPr lang="en-US" dirty="0"/>
            <a:t>Spring 2024</a:t>
          </a:r>
        </a:p>
      </dgm:t>
    </dgm:pt>
    <dgm:pt modelId="{5EC08D09-8DB1-4242-BFB6-724D7B3AF926}" type="parTrans" cxnId="{5EAC18B6-75D0-4D17-B8CD-4241E8F7F209}">
      <dgm:prSet/>
      <dgm:spPr/>
      <dgm:t>
        <a:bodyPr/>
        <a:lstStyle/>
        <a:p>
          <a:endParaRPr lang="en-US"/>
        </a:p>
      </dgm:t>
    </dgm:pt>
    <dgm:pt modelId="{83232D89-7FCB-47BD-B977-97B1E30231FC}" type="sibTrans" cxnId="{5EAC18B6-75D0-4D17-B8CD-4241E8F7F209}">
      <dgm:prSet/>
      <dgm:spPr/>
      <dgm:t>
        <a:bodyPr/>
        <a:lstStyle/>
        <a:p>
          <a:endParaRPr lang="en-US"/>
        </a:p>
      </dgm:t>
    </dgm:pt>
    <dgm:pt modelId="{D164502C-343A-467C-BFBC-AF9C667F95BC}">
      <dgm:prSet phldrT="[Text]"/>
      <dgm:spPr/>
      <dgm:t>
        <a:bodyPr/>
        <a:lstStyle/>
        <a:p>
          <a:r>
            <a:rPr lang="en-US" dirty="0"/>
            <a:t>ACCJC Team ISER Review and  final edits and corrections</a:t>
          </a:r>
        </a:p>
      </dgm:t>
    </dgm:pt>
    <dgm:pt modelId="{3A586FB6-EEE2-4299-8180-0E7E4C85BDD5}" type="parTrans" cxnId="{7279B717-BCC8-4EAB-B3AE-8A9FD2A9EB00}">
      <dgm:prSet/>
      <dgm:spPr/>
      <dgm:t>
        <a:bodyPr/>
        <a:lstStyle/>
        <a:p>
          <a:endParaRPr lang="en-US"/>
        </a:p>
      </dgm:t>
    </dgm:pt>
    <dgm:pt modelId="{3CEEEB18-0095-4D21-B59A-73EE5BA20C6D}" type="sibTrans" cxnId="{7279B717-BCC8-4EAB-B3AE-8A9FD2A9EB00}">
      <dgm:prSet/>
      <dgm:spPr/>
      <dgm:t>
        <a:bodyPr/>
        <a:lstStyle/>
        <a:p>
          <a:endParaRPr lang="en-US"/>
        </a:p>
      </dgm:t>
    </dgm:pt>
    <dgm:pt modelId="{A46FC239-5DB3-4EAF-A207-AC48ECB00290}">
      <dgm:prSet phldrT="[Text]"/>
      <dgm:spPr/>
      <dgm:t>
        <a:bodyPr/>
        <a:lstStyle/>
        <a:p>
          <a:r>
            <a:rPr lang="en-US" dirty="0"/>
            <a:t>Fall 2024</a:t>
          </a:r>
        </a:p>
      </dgm:t>
    </dgm:pt>
    <dgm:pt modelId="{77F35F41-174E-467F-AD79-451EBC7DC9B9}" type="parTrans" cxnId="{83A5889A-285C-476A-8EE4-5172F31169FA}">
      <dgm:prSet/>
      <dgm:spPr/>
      <dgm:t>
        <a:bodyPr/>
        <a:lstStyle/>
        <a:p>
          <a:endParaRPr lang="en-US"/>
        </a:p>
      </dgm:t>
    </dgm:pt>
    <dgm:pt modelId="{C7E4760B-26AC-48E8-A82D-238F6CBA0E95}" type="sibTrans" cxnId="{83A5889A-285C-476A-8EE4-5172F31169FA}">
      <dgm:prSet/>
      <dgm:spPr/>
      <dgm:t>
        <a:bodyPr/>
        <a:lstStyle/>
        <a:p>
          <a:endParaRPr lang="en-US"/>
        </a:p>
      </dgm:t>
    </dgm:pt>
    <dgm:pt modelId="{2D559CBC-A6AA-4004-98E4-5321C16932C8}">
      <dgm:prSet phldrT="[Text]"/>
      <dgm:spPr/>
      <dgm:t>
        <a:bodyPr/>
        <a:lstStyle/>
        <a:p>
          <a:r>
            <a:rPr lang="en-US" dirty="0"/>
            <a:t> ACCJC site visit</a:t>
          </a:r>
        </a:p>
      </dgm:t>
    </dgm:pt>
    <dgm:pt modelId="{497C6A4D-8FAE-4A91-AEE4-BEB837818575}" type="parTrans" cxnId="{A079A89D-971C-4144-8F5F-F2BB78C48212}">
      <dgm:prSet/>
      <dgm:spPr/>
      <dgm:t>
        <a:bodyPr/>
        <a:lstStyle/>
        <a:p>
          <a:endParaRPr lang="en-US"/>
        </a:p>
      </dgm:t>
    </dgm:pt>
    <dgm:pt modelId="{FD24DC5E-AF4C-4E1E-AE48-9407CCD65FCD}" type="sibTrans" cxnId="{A079A89D-971C-4144-8F5F-F2BB78C48212}">
      <dgm:prSet/>
      <dgm:spPr/>
      <dgm:t>
        <a:bodyPr/>
        <a:lstStyle/>
        <a:p>
          <a:endParaRPr lang="en-US"/>
        </a:p>
      </dgm:t>
    </dgm:pt>
    <dgm:pt modelId="{D508B887-7CE4-41C6-BD24-24CDDC027499}">
      <dgm:prSet phldrT="[Text]"/>
      <dgm:spPr/>
      <dgm:t>
        <a:bodyPr/>
        <a:lstStyle/>
        <a:p>
          <a:r>
            <a:rPr lang="en-US" dirty="0"/>
            <a:t>ACCJC Advanced ISER Training and teams begin gathering evidence and reviewing criteria</a:t>
          </a:r>
        </a:p>
      </dgm:t>
    </dgm:pt>
    <dgm:pt modelId="{9CACD670-6B0C-48FD-8873-0FB58A477C14}" type="parTrans" cxnId="{A1FBF5DE-6BFA-4373-B9EA-A0301F7759A5}">
      <dgm:prSet/>
      <dgm:spPr/>
      <dgm:t>
        <a:bodyPr/>
        <a:lstStyle/>
        <a:p>
          <a:endParaRPr lang="en-US"/>
        </a:p>
      </dgm:t>
    </dgm:pt>
    <dgm:pt modelId="{2CC451E5-8016-4E4C-9BA9-8BBA58ABF2DA}" type="sibTrans" cxnId="{A1FBF5DE-6BFA-4373-B9EA-A0301F7759A5}">
      <dgm:prSet/>
      <dgm:spPr/>
      <dgm:t>
        <a:bodyPr/>
        <a:lstStyle/>
        <a:p>
          <a:endParaRPr lang="en-US"/>
        </a:p>
      </dgm:t>
    </dgm:pt>
    <dgm:pt modelId="{EBC19E12-7BE5-45A5-B8C2-4E5B0383A1D6}">
      <dgm:prSet phldrT="[Text]"/>
      <dgm:spPr/>
      <dgm:t>
        <a:bodyPr/>
        <a:lstStyle/>
        <a:p>
          <a:r>
            <a:rPr lang="en-US" dirty="0"/>
            <a:t>Accreditation Council ensures that analysis and evidence worksheets are complete</a:t>
          </a:r>
        </a:p>
      </dgm:t>
    </dgm:pt>
    <dgm:pt modelId="{80F872B6-72D2-4A37-9846-F16DF7902CCE}" type="parTrans" cxnId="{5AA1BD2B-FC25-4D16-9BB2-ED1386E1C8E2}">
      <dgm:prSet/>
      <dgm:spPr/>
      <dgm:t>
        <a:bodyPr/>
        <a:lstStyle/>
        <a:p>
          <a:endParaRPr lang="en-US"/>
        </a:p>
      </dgm:t>
    </dgm:pt>
    <dgm:pt modelId="{2108F74E-C9D0-4250-A62D-F8352528E3E2}" type="sibTrans" cxnId="{5AA1BD2B-FC25-4D16-9BB2-ED1386E1C8E2}">
      <dgm:prSet/>
      <dgm:spPr/>
      <dgm:t>
        <a:bodyPr/>
        <a:lstStyle/>
        <a:p>
          <a:endParaRPr lang="en-US"/>
        </a:p>
      </dgm:t>
    </dgm:pt>
    <dgm:pt modelId="{CBB2E728-2D5F-4B45-BB3E-9789AA116674}">
      <dgm:prSet phldrT="[Text]"/>
      <dgm:spPr/>
      <dgm:t>
        <a:bodyPr/>
        <a:lstStyle/>
        <a:p>
          <a:r>
            <a:rPr lang="en-US" b="1" dirty="0"/>
            <a:t>ISER due to ACCJC December 15, 2023</a:t>
          </a:r>
        </a:p>
      </dgm:t>
    </dgm:pt>
    <dgm:pt modelId="{E3F046D7-F98B-4DE9-B4C2-6448945774D3}" type="parTrans" cxnId="{2E86F49C-A44F-4D1F-8F96-254287F7828C}">
      <dgm:prSet/>
      <dgm:spPr/>
      <dgm:t>
        <a:bodyPr/>
        <a:lstStyle/>
        <a:p>
          <a:endParaRPr lang="en-US"/>
        </a:p>
      </dgm:t>
    </dgm:pt>
    <dgm:pt modelId="{7A8C2C53-4686-48DB-934C-F05E3114649D}" type="sibTrans" cxnId="{2E86F49C-A44F-4D1F-8F96-254287F7828C}">
      <dgm:prSet/>
      <dgm:spPr/>
      <dgm:t>
        <a:bodyPr/>
        <a:lstStyle/>
        <a:p>
          <a:endParaRPr lang="en-US"/>
        </a:p>
      </dgm:t>
    </dgm:pt>
    <dgm:pt modelId="{EB40B521-AFDB-4112-8609-8F1B19BEE37A}" type="pres">
      <dgm:prSet presAssocID="{37285965-E2C9-4D05-BC47-053B9164A31D}" presName="Name0" presStyleCnt="0">
        <dgm:presLayoutVars>
          <dgm:dir/>
          <dgm:animLvl val="lvl"/>
          <dgm:resizeHandles val="exact"/>
        </dgm:presLayoutVars>
      </dgm:prSet>
      <dgm:spPr/>
    </dgm:pt>
    <dgm:pt modelId="{ABD15869-5ECC-4A48-9156-1663EF979769}" type="pres">
      <dgm:prSet presAssocID="{37285965-E2C9-4D05-BC47-053B9164A31D}" presName="tSp" presStyleCnt="0"/>
      <dgm:spPr/>
    </dgm:pt>
    <dgm:pt modelId="{5EF54D0B-77E7-4EFC-B5D6-3FA66500D8FB}" type="pres">
      <dgm:prSet presAssocID="{37285965-E2C9-4D05-BC47-053B9164A31D}" presName="bSp" presStyleCnt="0"/>
      <dgm:spPr/>
    </dgm:pt>
    <dgm:pt modelId="{266EA561-4EEB-484A-A16F-5AEFC5E614C2}" type="pres">
      <dgm:prSet presAssocID="{37285965-E2C9-4D05-BC47-053B9164A31D}" presName="process" presStyleCnt="0"/>
      <dgm:spPr/>
    </dgm:pt>
    <dgm:pt modelId="{AC538BC3-DCF9-4C14-9122-BFF58D89058D}" type="pres">
      <dgm:prSet presAssocID="{DD057271-842B-47F2-8521-001691E36388}" presName="composite1" presStyleCnt="0"/>
      <dgm:spPr/>
    </dgm:pt>
    <dgm:pt modelId="{20C73C1C-E81A-4DB5-B90B-5EFE93F8BE0F}" type="pres">
      <dgm:prSet presAssocID="{DD057271-842B-47F2-8521-001691E36388}" presName="dummyNode1" presStyleLbl="node1" presStyleIdx="0" presStyleCnt="5"/>
      <dgm:spPr/>
    </dgm:pt>
    <dgm:pt modelId="{E59979D8-7048-4F6B-AC33-E29A3C6CAC01}" type="pres">
      <dgm:prSet presAssocID="{DD057271-842B-47F2-8521-001691E36388}" presName="childNode1" presStyleLbl="bgAcc1" presStyleIdx="0" presStyleCnt="5" custScaleY="146422">
        <dgm:presLayoutVars>
          <dgm:bulletEnabled val="1"/>
        </dgm:presLayoutVars>
      </dgm:prSet>
      <dgm:spPr/>
    </dgm:pt>
    <dgm:pt modelId="{4BC64605-2C23-4CD9-9303-35894FF58839}" type="pres">
      <dgm:prSet presAssocID="{DD057271-842B-47F2-8521-001691E36388}" presName="childNode1tx" presStyleLbl="bgAcc1" presStyleIdx="0" presStyleCnt="5">
        <dgm:presLayoutVars>
          <dgm:bulletEnabled val="1"/>
        </dgm:presLayoutVars>
      </dgm:prSet>
      <dgm:spPr/>
    </dgm:pt>
    <dgm:pt modelId="{EE731998-ABF7-4815-8F5C-915A3EF61F52}" type="pres">
      <dgm:prSet presAssocID="{DD057271-842B-47F2-8521-001691E36388}" presName="parentNode1" presStyleLbl="node1" presStyleIdx="0" presStyleCnt="5" custLinFactNeighborX="-650" custLinFactNeighborY="32694">
        <dgm:presLayoutVars>
          <dgm:chMax val="1"/>
          <dgm:bulletEnabled val="1"/>
        </dgm:presLayoutVars>
      </dgm:prSet>
      <dgm:spPr/>
    </dgm:pt>
    <dgm:pt modelId="{27629008-7574-491B-96BC-796A07E8818A}" type="pres">
      <dgm:prSet presAssocID="{DD057271-842B-47F2-8521-001691E36388}" presName="connSite1" presStyleCnt="0"/>
      <dgm:spPr/>
    </dgm:pt>
    <dgm:pt modelId="{A0C06A6B-8BD2-4A47-AEC9-BAA2CCDC3D57}" type="pres">
      <dgm:prSet presAssocID="{5702815F-AD93-46D3-BBB7-6412DAD0116C}" presName="Name9" presStyleLbl="sibTrans2D1" presStyleIdx="0" presStyleCnt="4"/>
      <dgm:spPr/>
    </dgm:pt>
    <dgm:pt modelId="{79A1C9C6-8FAB-433B-9913-1B4277800BD9}" type="pres">
      <dgm:prSet presAssocID="{24EDAA59-2745-494A-A086-86E67FFDA994}" presName="composite2" presStyleCnt="0"/>
      <dgm:spPr/>
    </dgm:pt>
    <dgm:pt modelId="{0BBF7CD9-B853-4502-B9EE-A14232DCB7A8}" type="pres">
      <dgm:prSet presAssocID="{24EDAA59-2745-494A-A086-86E67FFDA994}" presName="dummyNode2" presStyleLbl="node1" presStyleIdx="0" presStyleCnt="5"/>
      <dgm:spPr/>
    </dgm:pt>
    <dgm:pt modelId="{2EC31A2B-2E96-4C6D-8C07-A40719A2CAE9}" type="pres">
      <dgm:prSet presAssocID="{24EDAA59-2745-494A-A086-86E67FFDA994}" presName="childNode2" presStyleLbl="bgAcc1" presStyleIdx="1" presStyleCnt="5" custScaleY="146422">
        <dgm:presLayoutVars>
          <dgm:bulletEnabled val="1"/>
        </dgm:presLayoutVars>
      </dgm:prSet>
      <dgm:spPr/>
    </dgm:pt>
    <dgm:pt modelId="{5EB98CE5-7280-4729-81E3-0B57EF3F7553}" type="pres">
      <dgm:prSet presAssocID="{24EDAA59-2745-494A-A086-86E67FFDA994}" presName="childNode2tx" presStyleLbl="bgAcc1" presStyleIdx="1" presStyleCnt="5">
        <dgm:presLayoutVars>
          <dgm:bulletEnabled val="1"/>
        </dgm:presLayoutVars>
      </dgm:prSet>
      <dgm:spPr/>
    </dgm:pt>
    <dgm:pt modelId="{F18ACC0E-0867-4A8F-A143-1B392FF0D2BC}" type="pres">
      <dgm:prSet presAssocID="{24EDAA59-2745-494A-A086-86E67FFDA994}" presName="parentNode2" presStyleLbl="node1" presStyleIdx="1" presStyleCnt="5" custLinFactNeighborX="1300" custLinFactNeighborY="-60484">
        <dgm:presLayoutVars>
          <dgm:chMax val="0"/>
          <dgm:bulletEnabled val="1"/>
        </dgm:presLayoutVars>
      </dgm:prSet>
      <dgm:spPr/>
    </dgm:pt>
    <dgm:pt modelId="{5F2090B1-6281-440B-965E-68DDDD0BB0B5}" type="pres">
      <dgm:prSet presAssocID="{24EDAA59-2745-494A-A086-86E67FFDA994}" presName="connSite2" presStyleCnt="0"/>
      <dgm:spPr/>
    </dgm:pt>
    <dgm:pt modelId="{7F99AE19-29C2-4DFD-A417-27DF4E1ED825}" type="pres">
      <dgm:prSet presAssocID="{024E6EE7-286C-4D12-AFBF-7ACBF9C59EC3}" presName="Name18" presStyleLbl="sibTrans2D1" presStyleIdx="1" presStyleCnt="4"/>
      <dgm:spPr/>
    </dgm:pt>
    <dgm:pt modelId="{8E7EAE36-13DC-48E1-837C-700E943E1323}" type="pres">
      <dgm:prSet presAssocID="{F46F78FA-30B0-490E-88C0-C1DE6AD130A1}" presName="composite1" presStyleCnt="0"/>
      <dgm:spPr/>
    </dgm:pt>
    <dgm:pt modelId="{EA8CFE0E-AC2B-4340-BB20-5E9EA7991BA8}" type="pres">
      <dgm:prSet presAssocID="{F46F78FA-30B0-490E-88C0-C1DE6AD130A1}" presName="dummyNode1" presStyleLbl="node1" presStyleIdx="1" presStyleCnt="5"/>
      <dgm:spPr/>
    </dgm:pt>
    <dgm:pt modelId="{AF805031-7163-4317-8222-A927BC4B695D}" type="pres">
      <dgm:prSet presAssocID="{F46F78FA-30B0-490E-88C0-C1DE6AD130A1}" presName="childNode1" presStyleLbl="bgAcc1" presStyleIdx="2" presStyleCnt="5" custScaleY="149224">
        <dgm:presLayoutVars>
          <dgm:bulletEnabled val="1"/>
        </dgm:presLayoutVars>
      </dgm:prSet>
      <dgm:spPr/>
    </dgm:pt>
    <dgm:pt modelId="{CBDCCCED-EE85-49C6-8DD8-C977DCBB427A}" type="pres">
      <dgm:prSet presAssocID="{F46F78FA-30B0-490E-88C0-C1DE6AD130A1}" presName="childNode1tx" presStyleLbl="bgAcc1" presStyleIdx="2" presStyleCnt="5">
        <dgm:presLayoutVars>
          <dgm:bulletEnabled val="1"/>
        </dgm:presLayoutVars>
      </dgm:prSet>
      <dgm:spPr/>
    </dgm:pt>
    <dgm:pt modelId="{207D2356-E9AE-4D62-B236-79DB7A452F1D}" type="pres">
      <dgm:prSet presAssocID="{F46F78FA-30B0-490E-88C0-C1DE6AD130A1}" presName="parentNode1" presStyleLbl="node1" presStyleIdx="2" presStyleCnt="5" custLinFactNeighborX="7151" custLinFactNeighborY="27790">
        <dgm:presLayoutVars>
          <dgm:chMax val="1"/>
          <dgm:bulletEnabled val="1"/>
        </dgm:presLayoutVars>
      </dgm:prSet>
      <dgm:spPr/>
    </dgm:pt>
    <dgm:pt modelId="{D3B9EADC-E8CF-4F03-9C45-F12D13FF1727}" type="pres">
      <dgm:prSet presAssocID="{F46F78FA-30B0-490E-88C0-C1DE6AD130A1}" presName="connSite1" presStyleCnt="0"/>
      <dgm:spPr/>
    </dgm:pt>
    <dgm:pt modelId="{76A79D6F-637E-477A-8AE9-917CF30C69A4}" type="pres">
      <dgm:prSet presAssocID="{7F977B1F-4D94-4963-8ED2-3E69F8B3AD7E}" presName="Name9" presStyleLbl="sibTrans2D1" presStyleIdx="2" presStyleCnt="4"/>
      <dgm:spPr/>
    </dgm:pt>
    <dgm:pt modelId="{CBC36FAA-67CE-4823-9C71-D285E5223ADB}" type="pres">
      <dgm:prSet presAssocID="{BFBC9E2C-9469-4888-9394-0933ED06C85F}" presName="composite2" presStyleCnt="0"/>
      <dgm:spPr/>
    </dgm:pt>
    <dgm:pt modelId="{E5B1140B-3448-4EBC-9D6D-AB3F2F69B211}" type="pres">
      <dgm:prSet presAssocID="{BFBC9E2C-9469-4888-9394-0933ED06C85F}" presName="dummyNode2" presStyleLbl="node1" presStyleIdx="2" presStyleCnt="5"/>
      <dgm:spPr/>
    </dgm:pt>
    <dgm:pt modelId="{C17BF323-4004-430A-91AB-D7ED46613C4D}" type="pres">
      <dgm:prSet presAssocID="{BFBC9E2C-9469-4888-9394-0933ED06C85F}" presName="childNode2" presStyleLbl="bgAcc1" presStyleIdx="3" presStyleCnt="5" custScaleY="149224">
        <dgm:presLayoutVars>
          <dgm:bulletEnabled val="1"/>
        </dgm:presLayoutVars>
      </dgm:prSet>
      <dgm:spPr/>
    </dgm:pt>
    <dgm:pt modelId="{6FFF1700-7FD0-4E35-BEB1-C58B62D2B0A3}" type="pres">
      <dgm:prSet presAssocID="{BFBC9E2C-9469-4888-9394-0933ED06C85F}" presName="childNode2tx" presStyleLbl="bgAcc1" presStyleIdx="3" presStyleCnt="5">
        <dgm:presLayoutVars>
          <dgm:bulletEnabled val="1"/>
        </dgm:presLayoutVars>
      </dgm:prSet>
      <dgm:spPr/>
    </dgm:pt>
    <dgm:pt modelId="{7C8A77E0-1ABA-4433-A7D1-8AF8C3A35A5E}" type="pres">
      <dgm:prSet presAssocID="{BFBC9E2C-9469-4888-9394-0933ED06C85F}" presName="parentNode2" presStyleLbl="node1" presStyleIdx="3" presStyleCnt="5" custLinFactNeighborX="-1950" custLinFactNeighborY="-70292">
        <dgm:presLayoutVars>
          <dgm:chMax val="0"/>
          <dgm:bulletEnabled val="1"/>
        </dgm:presLayoutVars>
      </dgm:prSet>
      <dgm:spPr/>
    </dgm:pt>
    <dgm:pt modelId="{63DCC1BB-41D3-43A8-9D90-67FF82FF38C9}" type="pres">
      <dgm:prSet presAssocID="{BFBC9E2C-9469-4888-9394-0933ED06C85F}" presName="connSite2" presStyleCnt="0"/>
      <dgm:spPr/>
    </dgm:pt>
    <dgm:pt modelId="{EE3322E4-C8BB-48AD-8005-B638BB7CC166}" type="pres">
      <dgm:prSet presAssocID="{83232D89-7FCB-47BD-B977-97B1E30231FC}" presName="Name18" presStyleLbl="sibTrans2D1" presStyleIdx="3" presStyleCnt="4"/>
      <dgm:spPr/>
    </dgm:pt>
    <dgm:pt modelId="{CEEDAFAB-78F6-4725-B32F-347F666FA1DA}" type="pres">
      <dgm:prSet presAssocID="{A46FC239-5DB3-4EAF-A207-AC48ECB00290}" presName="composite1" presStyleCnt="0"/>
      <dgm:spPr/>
    </dgm:pt>
    <dgm:pt modelId="{03626979-764A-4E6F-AB06-6FF593445BD4}" type="pres">
      <dgm:prSet presAssocID="{A46FC239-5DB3-4EAF-A207-AC48ECB00290}" presName="dummyNode1" presStyleLbl="node1" presStyleIdx="3" presStyleCnt="5"/>
      <dgm:spPr/>
    </dgm:pt>
    <dgm:pt modelId="{A1B42E20-662C-4307-BB6E-570D2CE68896}" type="pres">
      <dgm:prSet presAssocID="{A46FC239-5DB3-4EAF-A207-AC48ECB00290}" presName="childNode1" presStyleLbl="bgAcc1" presStyleIdx="4" presStyleCnt="5" custScaleY="147823">
        <dgm:presLayoutVars>
          <dgm:bulletEnabled val="1"/>
        </dgm:presLayoutVars>
      </dgm:prSet>
      <dgm:spPr/>
    </dgm:pt>
    <dgm:pt modelId="{7AAA7B1A-4608-48A4-9B9C-3E42D284133C}" type="pres">
      <dgm:prSet presAssocID="{A46FC239-5DB3-4EAF-A207-AC48ECB00290}" presName="childNode1tx" presStyleLbl="bgAcc1" presStyleIdx="4" presStyleCnt="5">
        <dgm:presLayoutVars>
          <dgm:bulletEnabled val="1"/>
        </dgm:presLayoutVars>
      </dgm:prSet>
      <dgm:spPr/>
    </dgm:pt>
    <dgm:pt modelId="{6B464512-F31D-4689-BC33-4D1C975786EE}" type="pres">
      <dgm:prSet presAssocID="{A46FC239-5DB3-4EAF-A207-AC48ECB00290}" presName="parentNode1" presStyleLbl="node1" presStyleIdx="4" presStyleCnt="5" custLinFactNeighborX="-1300" custLinFactNeighborY="44137">
        <dgm:presLayoutVars>
          <dgm:chMax val="1"/>
          <dgm:bulletEnabled val="1"/>
        </dgm:presLayoutVars>
      </dgm:prSet>
      <dgm:spPr/>
    </dgm:pt>
    <dgm:pt modelId="{25D6918F-78F7-4A97-9B73-9B2A389976FF}" type="pres">
      <dgm:prSet presAssocID="{A46FC239-5DB3-4EAF-A207-AC48ECB00290}" presName="connSite1" presStyleCnt="0"/>
      <dgm:spPr/>
    </dgm:pt>
  </dgm:ptLst>
  <dgm:cxnLst>
    <dgm:cxn modelId="{A9346B07-F542-420A-A699-802A96FED769}" srcId="{37285965-E2C9-4D05-BC47-053B9164A31D}" destId="{F46F78FA-30B0-490E-88C0-C1DE6AD130A1}" srcOrd="2" destOrd="0" parTransId="{25344C95-232F-41BE-8A61-3603269D28FD}" sibTransId="{7F977B1F-4D94-4963-8ED2-3E69F8B3AD7E}"/>
    <dgm:cxn modelId="{A846AE12-3658-4DF4-A736-CCDC8D97A315}" srcId="{37285965-E2C9-4D05-BC47-053B9164A31D}" destId="{DD057271-842B-47F2-8521-001691E36388}" srcOrd="0" destOrd="0" parTransId="{4D1F22B1-B457-4223-A12E-714A8D3C6D72}" sibTransId="{5702815F-AD93-46D3-BBB7-6412DAD0116C}"/>
    <dgm:cxn modelId="{61287E13-37D2-44AA-8474-C470DA56BE58}" type="presOf" srcId="{D508B887-7CE4-41C6-BD24-24CDDC027499}" destId="{4BC64605-2C23-4CD9-9303-35894FF58839}" srcOrd="1" destOrd="1" presId="urn:microsoft.com/office/officeart/2005/8/layout/hProcess4"/>
    <dgm:cxn modelId="{7279B717-BCC8-4EAB-B3AE-8A9FD2A9EB00}" srcId="{BFBC9E2C-9469-4888-9394-0933ED06C85F}" destId="{D164502C-343A-467C-BFBC-AF9C667F95BC}" srcOrd="0" destOrd="0" parTransId="{3A586FB6-EEE2-4299-8180-0E7E4C85BDD5}" sibTransId="{3CEEEB18-0095-4D21-B59A-73EE5BA20C6D}"/>
    <dgm:cxn modelId="{A4822319-F467-49DF-AB7E-CD7C73625E57}" type="presOf" srcId="{85AAD10F-DAE0-408F-A4F1-C152D0EA3EFA}" destId="{E59979D8-7048-4F6B-AC33-E29A3C6CAC01}" srcOrd="0" destOrd="0" presId="urn:microsoft.com/office/officeart/2005/8/layout/hProcess4"/>
    <dgm:cxn modelId="{64E7A621-2352-49F4-B8B9-41EB09785C78}" type="presOf" srcId="{7F977B1F-4D94-4963-8ED2-3E69F8B3AD7E}" destId="{76A79D6F-637E-477A-8AE9-917CF30C69A4}" srcOrd="0" destOrd="0" presId="urn:microsoft.com/office/officeart/2005/8/layout/hProcess4"/>
    <dgm:cxn modelId="{65ACFA24-D85A-4846-8AD8-12F8B2CE0C3A}" srcId="{37285965-E2C9-4D05-BC47-053B9164A31D}" destId="{24EDAA59-2745-494A-A086-86E67FFDA994}" srcOrd="1" destOrd="0" parTransId="{54DE4043-93BA-4407-BBFF-539F4F7EC056}" sibTransId="{024E6EE7-286C-4D12-AFBF-7ACBF9C59EC3}"/>
    <dgm:cxn modelId="{5AA1BD2B-FC25-4D16-9BB2-ED1386E1C8E2}" srcId="{DD057271-842B-47F2-8521-001691E36388}" destId="{EBC19E12-7BE5-45A5-B8C2-4E5B0383A1D6}" srcOrd="2" destOrd="0" parTransId="{80F872B6-72D2-4A37-9846-F16DF7902CCE}" sibTransId="{2108F74E-C9D0-4250-A62D-F8352528E3E2}"/>
    <dgm:cxn modelId="{6E228331-8CC3-451F-AF13-4BFE58E84450}" type="presOf" srcId="{291361B6-2FD2-4184-9022-00FA8307B718}" destId="{CBDCCCED-EE85-49C6-8DD8-C977DCBB427A}" srcOrd="1" destOrd="1" presId="urn:microsoft.com/office/officeart/2005/8/layout/hProcess4"/>
    <dgm:cxn modelId="{7FEA6934-A73B-4056-81E9-DE0FFE668667}" srcId="{24EDAA59-2745-494A-A086-86E67FFDA994}" destId="{ED1D603A-41F7-4018-A11A-B8E59536628D}" srcOrd="0" destOrd="0" parTransId="{423C8418-0B89-4F17-B642-DD3A05AC98E0}" sibTransId="{471D691D-F50A-4EDD-B689-0A1181CB2BF5}"/>
    <dgm:cxn modelId="{20C56E37-E497-46AC-BADB-AB3AEA620DBE}" srcId="{F46F78FA-30B0-490E-88C0-C1DE6AD130A1}" destId="{291361B6-2FD2-4184-9022-00FA8307B718}" srcOrd="1" destOrd="0" parTransId="{99898D1B-FA87-4B2C-BE55-284FC9EA55E7}" sibTransId="{2FBC51F9-9662-46DB-948B-DFD34030FC3E}"/>
    <dgm:cxn modelId="{E5F8905D-CEA9-40A3-B7E8-5D152256D137}" type="presOf" srcId="{83232D89-7FCB-47BD-B977-97B1E30231FC}" destId="{EE3322E4-C8BB-48AD-8005-B638BB7CC166}" srcOrd="0" destOrd="0" presId="urn:microsoft.com/office/officeart/2005/8/layout/hProcess4"/>
    <dgm:cxn modelId="{8D4F5561-E33F-4B51-A160-DC9D5333D398}" type="presOf" srcId="{024E6EE7-286C-4D12-AFBF-7ACBF9C59EC3}" destId="{7F99AE19-29C2-4DFD-A417-27DF4E1ED825}" srcOrd="0" destOrd="0" presId="urn:microsoft.com/office/officeart/2005/8/layout/hProcess4"/>
    <dgm:cxn modelId="{3C4F5564-BEC8-4EE2-9624-22D8246603A4}" type="presOf" srcId="{EBC19E12-7BE5-45A5-B8C2-4E5B0383A1D6}" destId="{4BC64605-2C23-4CD9-9303-35894FF58839}" srcOrd="1" destOrd="2" presId="urn:microsoft.com/office/officeart/2005/8/layout/hProcess4"/>
    <dgm:cxn modelId="{EAC47A47-7EC2-4BCC-B899-ED7C53949975}" type="presOf" srcId="{D164502C-343A-467C-BFBC-AF9C667F95BC}" destId="{6FFF1700-7FD0-4E35-BEB1-C58B62D2B0A3}" srcOrd="1" destOrd="0" presId="urn:microsoft.com/office/officeart/2005/8/layout/hProcess4"/>
    <dgm:cxn modelId="{591A044B-A379-475F-8971-48DFF97525D2}" type="presOf" srcId="{DD057271-842B-47F2-8521-001691E36388}" destId="{EE731998-ABF7-4815-8F5C-915A3EF61F52}" srcOrd="0" destOrd="0" presId="urn:microsoft.com/office/officeart/2005/8/layout/hProcess4"/>
    <dgm:cxn modelId="{EE3B7374-E8F7-4AB2-8F7B-BE416EFCAE09}" type="presOf" srcId="{D164502C-343A-467C-BFBC-AF9C667F95BC}" destId="{C17BF323-4004-430A-91AB-D7ED46613C4D}" srcOrd="0" destOrd="0" presId="urn:microsoft.com/office/officeart/2005/8/layout/hProcess4"/>
    <dgm:cxn modelId="{1CD3207F-4B24-402B-AF96-786FF076B5C0}" type="presOf" srcId="{41795FD5-0DF5-41A3-A430-F6F15EA1D8F4}" destId="{AF805031-7163-4317-8222-A927BC4B695D}" srcOrd="0" destOrd="0" presId="urn:microsoft.com/office/officeart/2005/8/layout/hProcess4"/>
    <dgm:cxn modelId="{91331E82-9556-4B8B-95BA-2903627FDB87}" type="presOf" srcId="{2D559CBC-A6AA-4004-98E4-5321C16932C8}" destId="{7AAA7B1A-4608-48A4-9B9C-3E42D284133C}" srcOrd="1" destOrd="0" presId="urn:microsoft.com/office/officeart/2005/8/layout/hProcess4"/>
    <dgm:cxn modelId="{056AEF82-EDD3-4A16-AC1A-4E438F2CCF96}" type="presOf" srcId="{37285965-E2C9-4D05-BC47-053B9164A31D}" destId="{EB40B521-AFDB-4112-8609-8F1B19BEE37A}" srcOrd="0" destOrd="0" presId="urn:microsoft.com/office/officeart/2005/8/layout/hProcess4"/>
    <dgm:cxn modelId="{41614688-3D5B-4FE0-A638-10DA00285ED8}" type="presOf" srcId="{ED1D603A-41F7-4018-A11A-B8E59536628D}" destId="{5EB98CE5-7280-4729-81E3-0B57EF3F7553}" srcOrd="1" destOrd="0" presId="urn:microsoft.com/office/officeart/2005/8/layout/hProcess4"/>
    <dgm:cxn modelId="{9889A98F-9262-469B-BF7A-C29B1235AA0F}" type="presOf" srcId="{CBB2E728-2D5F-4B45-BB3E-9789AA116674}" destId="{CBDCCCED-EE85-49C6-8DD8-C977DCBB427A}" srcOrd="1" destOrd="2" presId="urn:microsoft.com/office/officeart/2005/8/layout/hProcess4"/>
    <dgm:cxn modelId="{9B446E91-B1F6-4912-94A9-0E33EF072494}" srcId="{DD057271-842B-47F2-8521-001691E36388}" destId="{85AAD10F-DAE0-408F-A4F1-C152D0EA3EFA}" srcOrd="0" destOrd="0" parTransId="{95B99102-EF08-46A4-BE62-67B3C1CEE9E4}" sibTransId="{FEB5D6DE-B968-4A0D-87F5-A9EBE6D0B805}"/>
    <dgm:cxn modelId="{C9F9BB94-423D-4098-859E-27F5D2C22DA1}" type="presOf" srcId="{EBC19E12-7BE5-45A5-B8C2-4E5B0383A1D6}" destId="{E59979D8-7048-4F6B-AC33-E29A3C6CAC01}" srcOrd="0" destOrd="2" presId="urn:microsoft.com/office/officeart/2005/8/layout/hProcess4"/>
    <dgm:cxn modelId="{C5446A98-9B9E-4016-BCE6-ADBFFD8C3560}" type="presOf" srcId="{D508B887-7CE4-41C6-BD24-24CDDC027499}" destId="{E59979D8-7048-4F6B-AC33-E29A3C6CAC01}" srcOrd="0" destOrd="1" presId="urn:microsoft.com/office/officeart/2005/8/layout/hProcess4"/>
    <dgm:cxn modelId="{83A5889A-285C-476A-8EE4-5172F31169FA}" srcId="{37285965-E2C9-4D05-BC47-053B9164A31D}" destId="{A46FC239-5DB3-4EAF-A207-AC48ECB00290}" srcOrd="4" destOrd="0" parTransId="{77F35F41-174E-467F-AD79-451EBC7DC9B9}" sibTransId="{C7E4760B-26AC-48E8-A82D-238F6CBA0E95}"/>
    <dgm:cxn modelId="{CEE2AA9B-A29A-4B6F-A457-AA949E63AA72}" type="presOf" srcId="{24EDAA59-2745-494A-A086-86E67FFDA994}" destId="{F18ACC0E-0867-4A8F-A143-1B392FF0D2BC}" srcOrd="0" destOrd="0" presId="urn:microsoft.com/office/officeart/2005/8/layout/hProcess4"/>
    <dgm:cxn modelId="{D35D6C9C-8418-4DDF-AD31-CCE00A7B6769}" type="presOf" srcId="{CBB2E728-2D5F-4B45-BB3E-9789AA116674}" destId="{AF805031-7163-4317-8222-A927BC4B695D}" srcOrd="0" destOrd="2" presId="urn:microsoft.com/office/officeart/2005/8/layout/hProcess4"/>
    <dgm:cxn modelId="{2E86F49C-A44F-4D1F-8F96-254287F7828C}" srcId="{F46F78FA-30B0-490E-88C0-C1DE6AD130A1}" destId="{CBB2E728-2D5F-4B45-BB3E-9789AA116674}" srcOrd="2" destOrd="0" parTransId="{E3F046D7-F98B-4DE9-B4C2-6448945774D3}" sibTransId="{7A8C2C53-4686-48DB-934C-F05E3114649D}"/>
    <dgm:cxn modelId="{57A2379D-37C6-42AA-9507-5837754D2BFF}" type="presOf" srcId="{85AAD10F-DAE0-408F-A4F1-C152D0EA3EFA}" destId="{4BC64605-2C23-4CD9-9303-35894FF58839}" srcOrd="1" destOrd="0" presId="urn:microsoft.com/office/officeart/2005/8/layout/hProcess4"/>
    <dgm:cxn modelId="{5C75529D-6EDE-4262-A01A-CD447074B802}" type="presOf" srcId="{F46F78FA-30B0-490E-88C0-C1DE6AD130A1}" destId="{207D2356-E9AE-4D62-B236-79DB7A452F1D}" srcOrd="0" destOrd="0" presId="urn:microsoft.com/office/officeart/2005/8/layout/hProcess4"/>
    <dgm:cxn modelId="{A079A89D-971C-4144-8F5F-F2BB78C48212}" srcId="{A46FC239-5DB3-4EAF-A207-AC48ECB00290}" destId="{2D559CBC-A6AA-4004-98E4-5321C16932C8}" srcOrd="0" destOrd="0" parTransId="{497C6A4D-8FAE-4A91-AEE4-BEB837818575}" sibTransId="{FD24DC5E-AF4C-4E1E-AE48-9407CCD65FCD}"/>
    <dgm:cxn modelId="{BA8521B3-EE3B-413D-A151-51E925CCADD9}" type="presOf" srcId="{2D559CBC-A6AA-4004-98E4-5321C16932C8}" destId="{A1B42E20-662C-4307-BB6E-570D2CE68896}" srcOrd="0" destOrd="0" presId="urn:microsoft.com/office/officeart/2005/8/layout/hProcess4"/>
    <dgm:cxn modelId="{5EAC18B6-75D0-4D17-B8CD-4241E8F7F209}" srcId="{37285965-E2C9-4D05-BC47-053B9164A31D}" destId="{BFBC9E2C-9469-4888-9394-0933ED06C85F}" srcOrd="3" destOrd="0" parTransId="{5EC08D09-8DB1-4242-BFB6-724D7B3AF926}" sibTransId="{83232D89-7FCB-47BD-B977-97B1E30231FC}"/>
    <dgm:cxn modelId="{3F5932CE-2275-4656-8CA5-FBBD9D69C2D1}" type="presOf" srcId="{291361B6-2FD2-4184-9022-00FA8307B718}" destId="{AF805031-7163-4317-8222-A927BC4B695D}" srcOrd="0" destOrd="1" presId="urn:microsoft.com/office/officeart/2005/8/layout/hProcess4"/>
    <dgm:cxn modelId="{D9F979D1-1D1C-49C1-BE3E-76DCA3D01EF0}" type="presOf" srcId="{ED1D603A-41F7-4018-A11A-B8E59536628D}" destId="{2EC31A2B-2E96-4C6D-8C07-A40719A2CAE9}" srcOrd="0" destOrd="0" presId="urn:microsoft.com/office/officeart/2005/8/layout/hProcess4"/>
    <dgm:cxn modelId="{A2F8E7D7-24BC-4D23-92BD-DCC56629374F}" type="presOf" srcId="{5702815F-AD93-46D3-BBB7-6412DAD0116C}" destId="{A0C06A6B-8BD2-4A47-AEC9-BAA2CCDC3D57}" srcOrd="0" destOrd="0" presId="urn:microsoft.com/office/officeart/2005/8/layout/hProcess4"/>
    <dgm:cxn modelId="{7B3B24DD-ED45-4F89-A9C9-0794B30A4A1D}" srcId="{F46F78FA-30B0-490E-88C0-C1DE6AD130A1}" destId="{41795FD5-0DF5-41A3-A430-F6F15EA1D8F4}" srcOrd="0" destOrd="0" parTransId="{32B71B4E-6EAE-4B01-B528-D469330FB2F2}" sibTransId="{AF04C50E-B2D5-445E-816C-4B27C4C60DDD}"/>
    <dgm:cxn modelId="{A1FBF5DE-6BFA-4373-B9EA-A0301F7759A5}" srcId="{DD057271-842B-47F2-8521-001691E36388}" destId="{D508B887-7CE4-41C6-BD24-24CDDC027499}" srcOrd="1" destOrd="0" parTransId="{9CACD670-6B0C-48FD-8873-0FB58A477C14}" sibTransId="{2CC451E5-8016-4E4C-9BA9-8BBA58ABF2DA}"/>
    <dgm:cxn modelId="{A84AA3E8-D33A-41A3-B779-05DA9CF1B607}" type="presOf" srcId="{BFBC9E2C-9469-4888-9394-0933ED06C85F}" destId="{7C8A77E0-1ABA-4433-A7D1-8AF8C3A35A5E}" srcOrd="0" destOrd="0" presId="urn:microsoft.com/office/officeart/2005/8/layout/hProcess4"/>
    <dgm:cxn modelId="{8CA0DCEF-095F-4E52-B820-B4350A4EED1C}" type="presOf" srcId="{41795FD5-0DF5-41A3-A430-F6F15EA1D8F4}" destId="{CBDCCCED-EE85-49C6-8DD8-C977DCBB427A}" srcOrd="1" destOrd="0" presId="urn:microsoft.com/office/officeart/2005/8/layout/hProcess4"/>
    <dgm:cxn modelId="{9D28D7F5-C769-460A-B4FE-98AB84851768}" type="presOf" srcId="{A46FC239-5DB3-4EAF-A207-AC48ECB00290}" destId="{6B464512-F31D-4689-BC33-4D1C975786EE}" srcOrd="0" destOrd="0" presId="urn:microsoft.com/office/officeart/2005/8/layout/hProcess4"/>
    <dgm:cxn modelId="{C768521A-C119-4270-8938-9FA96EF56066}" type="presParOf" srcId="{EB40B521-AFDB-4112-8609-8F1B19BEE37A}" destId="{ABD15869-5ECC-4A48-9156-1663EF979769}" srcOrd="0" destOrd="0" presId="urn:microsoft.com/office/officeart/2005/8/layout/hProcess4"/>
    <dgm:cxn modelId="{49B334B3-F192-4FE6-93BE-998B58DEA75A}" type="presParOf" srcId="{EB40B521-AFDB-4112-8609-8F1B19BEE37A}" destId="{5EF54D0B-77E7-4EFC-B5D6-3FA66500D8FB}" srcOrd="1" destOrd="0" presId="urn:microsoft.com/office/officeart/2005/8/layout/hProcess4"/>
    <dgm:cxn modelId="{B0AD3CF4-5203-4C18-A297-4DD03C5B5F1A}" type="presParOf" srcId="{EB40B521-AFDB-4112-8609-8F1B19BEE37A}" destId="{266EA561-4EEB-484A-A16F-5AEFC5E614C2}" srcOrd="2" destOrd="0" presId="urn:microsoft.com/office/officeart/2005/8/layout/hProcess4"/>
    <dgm:cxn modelId="{8BBE48B2-FC8D-43C2-A638-50122208B451}" type="presParOf" srcId="{266EA561-4EEB-484A-A16F-5AEFC5E614C2}" destId="{AC538BC3-DCF9-4C14-9122-BFF58D89058D}" srcOrd="0" destOrd="0" presId="urn:microsoft.com/office/officeart/2005/8/layout/hProcess4"/>
    <dgm:cxn modelId="{E3E05841-F2A6-4671-AFCF-18A7C5F550A4}" type="presParOf" srcId="{AC538BC3-DCF9-4C14-9122-BFF58D89058D}" destId="{20C73C1C-E81A-4DB5-B90B-5EFE93F8BE0F}" srcOrd="0" destOrd="0" presId="urn:microsoft.com/office/officeart/2005/8/layout/hProcess4"/>
    <dgm:cxn modelId="{0953CF1C-256C-4D49-9778-B907209A1195}" type="presParOf" srcId="{AC538BC3-DCF9-4C14-9122-BFF58D89058D}" destId="{E59979D8-7048-4F6B-AC33-E29A3C6CAC01}" srcOrd="1" destOrd="0" presId="urn:microsoft.com/office/officeart/2005/8/layout/hProcess4"/>
    <dgm:cxn modelId="{00B6557B-F62E-4B11-ADDB-6641914612B5}" type="presParOf" srcId="{AC538BC3-DCF9-4C14-9122-BFF58D89058D}" destId="{4BC64605-2C23-4CD9-9303-35894FF58839}" srcOrd="2" destOrd="0" presId="urn:microsoft.com/office/officeart/2005/8/layout/hProcess4"/>
    <dgm:cxn modelId="{5D81A6A3-A3E0-4EA7-A33E-3C5B65FB1D30}" type="presParOf" srcId="{AC538BC3-DCF9-4C14-9122-BFF58D89058D}" destId="{EE731998-ABF7-4815-8F5C-915A3EF61F52}" srcOrd="3" destOrd="0" presId="urn:microsoft.com/office/officeart/2005/8/layout/hProcess4"/>
    <dgm:cxn modelId="{6366C366-5F67-4384-A909-318BD2DEBC3E}" type="presParOf" srcId="{AC538BC3-DCF9-4C14-9122-BFF58D89058D}" destId="{27629008-7574-491B-96BC-796A07E8818A}" srcOrd="4" destOrd="0" presId="urn:microsoft.com/office/officeart/2005/8/layout/hProcess4"/>
    <dgm:cxn modelId="{7B075FAD-0230-4562-B125-C60EBAF669AC}" type="presParOf" srcId="{266EA561-4EEB-484A-A16F-5AEFC5E614C2}" destId="{A0C06A6B-8BD2-4A47-AEC9-BAA2CCDC3D57}" srcOrd="1" destOrd="0" presId="urn:microsoft.com/office/officeart/2005/8/layout/hProcess4"/>
    <dgm:cxn modelId="{C0B88EFA-C7C1-4FA5-9CDD-8B0A22CE1157}" type="presParOf" srcId="{266EA561-4EEB-484A-A16F-5AEFC5E614C2}" destId="{79A1C9C6-8FAB-433B-9913-1B4277800BD9}" srcOrd="2" destOrd="0" presId="urn:microsoft.com/office/officeart/2005/8/layout/hProcess4"/>
    <dgm:cxn modelId="{24B8FDE1-7E66-4E01-8069-54DA2F4A17DC}" type="presParOf" srcId="{79A1C9C6-8FAB-433B-9913-1B4277800BD9}" destId="{0BBF7CD9-B853-4502-B9EE-A14232DCB7A8}" srcOrd="0" destOrd="0" presId="urn:microsoft.com/office/officeart/2005/8/layout/hProcess4"/>
    <dgm:cxn modelId="{90F24863-6C6D-420B-B869-DAF802DD959A}" type="presParOf" srcId="{79A1C9C6-8FAB-433B-9913-1B4277800BD9}" destId="{2EC31A2B-2E96-4C6D-8C07-A40719A2CAE9}" srcOrd="1" destOrd="0" presId="urn:microsoft.com/office/officeart/2005/8/layout/hProcess4"/>
    <dgm:cxn modelId="{CFB9EC72-646A-4927-8669-D38EF83C59A2}" type="presParOf" srcId="{79A1C9C6-8FAB-433B-9913-1B4277800BD9}" destId="{5EB98CE5-7280-4729-81E3-0B57EF3F7553}" srcOrd="2" destOrd="0" presId="urn:microsoft.com/office/officeart/2005/8/layout/hProcess4"/>
    <dgm:cxn modelId="{5A0E2278-379E-4DF1-8AD5-C7FAE0CD952C}" type="presParOf" srcId="{79A1C9C6-8FAB-433B-9913-1B4277800BD9}" destId="{F18ACC0E-0867-4A8F-A143-1B392FF0D2BC}" srcOrd="3" destOrd="0" presId="urn:microsoft.com/office/officeart/2005/8/layout/hProcess4"/>
    <dgm:cxn modelId="{60D7CDA9-D9B3-4AFA-8E19-F4EB1DDD1F4F}" type="presParOf" srcId="{79A1C9C6-8FAB-433B-9913-1B4277800BD9}" destId="{5F2090B1-6281-440B-965E-68DDDD0BB0B5}" srcOrd="4" destOrd="0" presId="urn:microsoft.com/office/officeart/2005/8/layout/hProcess4"/>
    <dgm:cxn modelId="{844E4927-EB71-4B60-A1AA-A7B9EBC6B4E5}" type="presParOf" srcId="{266EA561-4EEB-484A-A16F-5AEFC5E614C2}" destId="{7F99AE19-29C2-4DFD-A417-27DF4E1ED825}" srcOrd="3" destOrd="0" presId="urn:microsoft.com/office/officeart/2005/8/layout/hProcess4"/>
    <dgm:cxn modelId="{11D8CEB7-49DC-4527-A1E6-8B42C2371F0D}" type="presParOf" srcId="{266EA561-4EEB-484A-A16F-5AEFC5E614C2}" destId="{8E7EAE36-13DC-48E1-837C-700E943E1323}" srcOrd="4" destOrd="0" presId="urn:microsoft.com/office/officeart/2005/8/layout/hProcess4"/>
    <dgm:cxn modelId="{4FB90C8D-613F-4CE8-8C45-2A6D2635FCD6}" type="presParOf" srcId="{8E7EAE36-13DC-48E1-837C-700E943E1323}" destId="{EA8CFE0E-AC2B-4340-BB20-5E9EA7991BA8}" srcOrd="0" destOrd="0" presId="urn:microsoft.com/office/officeart/2005/8/layout/hProcess4"/>
    <dgm:cxn modelId="{768ABEA6-F0B7-4BAC-82CB-0B3A331F4DF7}" type="presParOf" srcId="{8E7EAE36-13DC-48E1-837C-700E943E1323}" destId="{AF805031-7163-4317-8222-A927BC4B695D}" srcOrd="1" destOrd="0" presId="urn:microsoft.com/office/officeart/2005/8/layout/hProcess4"/>
    <dgm:cxn modelId="{6499255F-F018-4394-A338-FD4827DA75FC}" type="presParOf" srcId="{8E7EAE36-13DC-48E1-837C-700E943E1323}" destId="{CBDCCCED-EE85-49C6-8DD8-C977DCBB427A}" srcOrd="2" destOrd="0" presId="urn:microsoft.com/office/officeart/2005/8/layout/hProcess4"/>
    <dgm:cxn modelId="{541920BF-189D-4522-8E7A-07A721D50BD3}" type="presParOf" srcId="{8E7EAE36-13DC-48E1-837C-700E943E1323}" destId="{207D2356-E9AE-4D62-B236-79DB7A452F1D}" srcOrd="3" destOrd="0" presId="urn:microsoft.com/office/officeart/2005/8/layout/hProcess4"/>
    <dgm:cxn modelId="{6343DA76-A6FE-4D92-B4D0-E9AAF9A75C3F}" type="presParOf" srcId="{8E7EAE36-13DC-48E1-837C-700E943E1323}" destId="{D3B9EADC-E8CF-4F03-9C45-F12D13FF1727}" srcOrd="4" destOrd="0" presId="urn:microsoft.com/office/officeart/2005/8/layout/hProcess4"/>
    <dgm:cxn modelId="{9F0471E2-506E-4E99-9510-D6D02FBCD3B6}" type="presParOf" srcId="{266EA561-4EEB-484A-A16F-5AEFC5E614C2}" destId="{76A79D6F-637E-477A-8AE9-917CF30C69A4}" srcOrd="5" destOrd="0" presId="urn:microsoft.com/office/officeart/2005/8/layout/hProcess4"/>
    <dgm:cxn modelId="{424498C2-35AD-4760-BED6-BD1DEB082438}" type="presParOf" srcId="{266EA561-4EEB-484A-A16F-5AEFC5E614C2}" destId="{CBC36FAA-67CE-4823-9C71-D285E5223ADB}" srcOrd="6" destOrd="0" presId="urn:microsoft.com/office/officeart/2005/8/layout/hProcess4"/>
    <dgm:cxn modelId="{ED855A26-1F42-4836-A303-B8198C0251C8}" type="presParOf" srcId="{CBC36FAA-67CE-4823-9C71-D285E5223ADB}" destId="{E5B1140B-3448-4EBC-9D6D-AB3F2F69B211}" srcOrd="0" destOrd="0" presId="urn:microsoft.com/office/officeart/2005/8/layout/hProcess4"/>
    <dgm:cxn modelId="{E55B7965-678E-4560-8839-296C8D17D1EF}" type="presParOf" srcId="{CBC36FAA-67CE-4823-9C71-D285E5223ADB}" destId="{C17BF323-4004-430A-91AB-D7ED46613C4D}" srcOrd="1" destOrd="0" presId="urn:microsoft.com/office/officeart/2005/8/layout/hProcess4"/>
    <dgm:cxn modelId="{5F41E144-8DA6-48DC-8810-CE0188066CF2}" type="presParOf" srcId="{CBC36FAA-67CE-4823-9C71-D285E5223ADB}" destId="{6FFF1700-7FD0-4E35-BEB1-C58B62D2B0A3}" srcOrd="2" destOrd="0" presId="urn:microsoft.com/office/officeart/2005/8/layout/hProcess4"/>
    <dgm:cxn modelId="{50494F95-0EAE-4226-A4AE-2CA5BBC1AE7D}" type="presParOf" srcId="{CBC36FAA-67CE-4823-9C71-D285E5223ADB}" destId="{7C8A77E0-1ABA-4433-A7D1-8AF8C3A35A5E}" srcOrd="3" destOrd="0" presId="urn:microsoft.com/office/officeart/2005/8/layout/hProcess4"/>
    <dgm:cxn modelId="{B3246C08-9A8A-4A5F-80CA-D285CF9B8DF3}" type="presParOf" srcId="{CBC36FAA-67CE-4823-9C71-D285E5223ADB}" destId="{63DCC1BB-41D3-43A8-9D90-67FF82FF38C9}" srcOrd="4" destOrd="0" presId="urn:microsoft.com/office/officeart/2005/8/layout/hProcess4"/>
    <dgm:cxn modelId="{0FAC3B8F-0043-4C86-A763-330D9C7CAD8F}" type="presParOf" srcId="{266EA561-4EEB-484A-A16F-5AEFC5E614C2}" destId="{EE3322E4-C8BB-48AD-8005-B638BB7CC166}" srcOrd="7" destOrd="0" presId="urn:microsoft.com/office/officeart/2005/8/layout/hProcess4"/>
    <dgm:cxn modelId="{E62A4365-6640-40DA-BB18-042C85952ACF}" type="presParOf" srcId="{266EA561-4EEB-484A-A16F-5AEFC5E614C2}" destId="{CEEDAFAB-78F6-4725-B32F-347F666FA1DA}" srcOrd="8" destOrd="0" presId="urn:microsoft.com/office/officeart/2005/8/layout/hProcess4"/>
    <dgm:cxn modelId="{B3CD3382-0C04-46A9-98EA-4A62E8B331B2}" type="presParOf" srcId="{CEEDAFAB-78F6-4725-B32F-347F666FA1DA}" destId="{03626979-764A-4E6F-AB06-6FF593445BD4}" srcOrd="0" destOrd="0" presId="urn:microsoft.com/office/officeart/2005/8/layout/hProcess4"/>
    <dgm:cxn modelId="{2FFA1E6F-05EF-4C10-BFF4-4F684622D18C}" type="presParOf" srcId="{CEEDAFAB-78F6-4725-B32F-347F666FA1DA}" destId="{A1B42E20-662C-4307-BB6E-570D2CE68896}" srcOrd="1" destOrd="0" presId="urn:microsoft.com/office/officeart/2005/8/layout/hProcess4"/>
    <dgm:cxn modelId="{87DEC8D4-C21A-431B-8EC1-306DFD8EEB71}" type="presParOf" srcId="{CEEDAFAB-78F6-4725-B32F-347F666FA1DA}" destId="{7AAA7B1A-4608-48A4-9B9C-3E42D284133C}" srcOrd="2" destOrd="0" presId="urn:microsoft.com/office/officeart/2005/8/layout/hProcess4"/>
    <dgm:cxn modelId="{DA2AD249-EEB0-49C9-96C2-DE2D49071204}" type="presParOf" srcId="{CEEDAFAB-78F6-4725-B32F-347F666FA1DA}" destId="{6B464512-F31D-4689-BC33-4D1C975786EE}" srcOrd="3" destOrd="0" presId="urn:microsoft.com/office/officeart/2005/8/layout/hProcess4"/>
    <dgm:cxn modelId="{C78446F5-DC02-42F7-AA08-B558797BFD93}" type="presParOf" srcId="{CEEDAFAB-78F6-4725-B32F-347F666FA1DA}" destId="{25D6918F-78F7-4A97-9B73-9B2A389976F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79D8-7048-4F6B-AC33-E29A3C6CAC01}">
      <dsp:nvSpPr>
        <dsp:cNvPr id="0" name=""/>
        <dsp:cNvSpPr/>
      </dsp:nvSpPr>
      <dsp:spPr>
        <a:xfrm>
          <a:off x="347" y="1619709"/>
          <a:ext cx="1804498" cy="2179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Align standards and training to Self-Study teams</a:t>
          </a:r>
        </a:p>
        <a:p>
          <a:pPr marL="57150" lvl="1" indent="-57150" algn="l" defTabSz="444500">
            <a:lnSpc>
              <a:spcPct val="90000"/>
            </a:lnSpc>
            <a:spcBef>
              <a:spcPct val="0"/>
            </a:spcBef>
            <a:spcAft>
              <a:spcPct val="15000"/>
            </a:spcAft>
            <a:buChar char="•"/>
          </a:pPr>
          <a:r>
            <a:rPr lang="en-US" sz="1000" kern="1200" dirty="0"/>
            <a:t>ACCJC Advanced ISER Training and teams begin gathering evidence and reviewing criteria</a:t>
          </a:r>
        </a:p>
        <a:p>
          <a:pPr marL="57150" lvl="1" indent="-57150" algn="l" defTabSz="444500">
            <a:lnSpc>
              <a:spcPct val="90000"/>
            </a:lnSpc>
            <a:spcBef>
              <a:spcPct val="0"/>
            </a:spcBef>
            <a:spcAft>
              <a:spcPct val="15000"/>
            </a:spcAft>
            <a:buChar char="•"/>
          </a:pPr>
          <a:r>
            <a:rPr lang="en-US" sz="1000" kern="1200" dirty="0"/>
            <a:t>Accreditation Council ensures that analysis and evidence worksheets are complete</a:t>
          </a:r>
        </a:p>
      </dsp:txBody>
      <dsp:txXfrm>
        <a:off x="50498" y="1669860"/>
        <a:ext cx="1704196" cy="1611964"/>
      </dsp:txXfrm>
    </dsp:sp>
    <dsp:sp modelId="{A0C06A6B-8BD2-4A47-AEC9-BAA2CCDC3D57}">
      <dsp:nvSpPr>
        <dsp:cNvPr id="0" name=""/>
        <dsp:cNvSpPr/>
      </dsp:nvSpPr>
      <dsp:spPr>
        <a:xfrm>
          <a:off x="932858" y="2391111"/>
          <a:ext cx="2044672" cy="2044672"/>
        </a:xfrm>
        <a:prstGeom prst="leftCircularArrow">
          <a:avLst>
            <a:gd name="adj1" fmla="val 3250"/>
            <a:gd name="adj2" fmla="val 400910"/>
            <a:gd name="adj3" fmla="val 1751841"/>
            <a:gd name="adj4" fmla="val 8599910"/>
            <a:gd name="adj5" fmla="val 37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731998-ABF7-4815-8F5C-915A3EF61F52}">
      <dsp:nvSpPr>
        <dsp:cNvPr id="0" name=""/>
        <dsp:cNvSpPr/>
      </dsp:nvSpPr>
      <dsp:spPr>
        <a:xfrm>
          <a:off x="390921" y="3343113"/>
          <a:ext cx="1603999" cy="6378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Summer/ Fall 2022</a:t>
          </a:r>
        </a:p>
      </dsp:txBody>
      <dsp:txXfrm>
        <a:off x="409603" y="3361795"/>
        <a:ext cx="1566635" cy="600493"/>
      </dsp:txXfrm>
    </dsp:sp>
    <dsp:sp modelId="{2EC31A2B-2E96-4C6D-8C07-A40719A2CAE9}">
      <dsp:nvSpPr>
        <dsp:cNvPr id="0" name=""/>
        <dsp:cNvSpPr/>
      </dsp:nvSpPr>
      <dsp:spPr>
        <a:xfrm>
          <a:off x="2321819" y="1619709"/>
          <a:ext cx="1804498" cy="2179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Quality Focus Essays and ISER drafted and first read through governance bodies</a:t>
          </a:r>
        </a:p>
      </dsp:txBody>
      <dsp:txXfrm>
        <a:off x="2371970" y="2136841"/>
        <a:ext cx="1704196" cy="1611964"/>
      </dsp:txXfrm>
    </dsp:sp>
    <dsp:sp modelId="{7F99AE19-29C2-4DFD-A417-27DF4E1ED825}">
      <dsp:nvSpPr>
        <dsp:cNvPr id="0" name=""/>
        <dsp:cNvSpPr/>
      </dsp:nvSpPr>
      <dsp:spPr>
        <a:xfrm>
          <a:off x="3207143" y="829326"/>
          <a:ext cx="2270327" cy="2270327"/>
        </a:xfrm>
        <a:prstGeom prst="circularArrow">
          <a:avLst>
            <a:gd name="adj1" fmla="val 2927"/>
            <a:gd name="adj2" fmla="val 358323"/>
            <a:gd name="adj3" fmla="val 20178838"/>
            <a:gd name="adj4" fmla="val 13288182"/>
            <a:gd name="adj5" fmla="val 34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ACC0E-0867-4A8F-A143-1B392FF0D2BC}">
      <dsp:nvSpPr>
        <dsp:cNvPr id="0" name=""/>
        <dsp:cNvSpPr/>
      </dsp:nvSpPr>
      <dsp:spPr>
        <a:xfrm>
          <a:off x="2743670" y="1260435"/>
          <a:ext cx="1603999" cy="6378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Spring 2023</a:t>
          </a:r>
        </a:p>
      </dsp:txBody>
      <dsp:txXfrm>
        <a:off x="2762352" y="1279117"/>
        <a:ext cx="1566635" cy="600493"/>
      </dsp:txXfrm>
    </dsp:sp>
    <dsp:sp modelId="{AF805031-7163-4317-8222-A927BC4B695D}">
      <dsp:nvSpPr>
        <dsp:cNvPr id="0" name=""/>
        <dsp:cNvSpPr/>
      </dsp:nvSpPr>
      <dsp:spPr>
        <a:xfrm>
          <a:off x="4643291" y="1598857"/>
          <a:ext cx="1804498" cy="2220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Second reading by governance bodies</a:t>
          </a:r>
        </a:p>
        <a:p>
          <a:pPr marL="57150" lvl="1" indent="-57150" algn="l" defTabSz="444500">
            <a:lnSpc>
              <a:spcPct val="90000"/>
            </a:lnSpc>
            <a:spcBef>
              <a:spcPct val="0"/>
            </a:spcBef>
            <a:spcAft>
              <a:spcPct val="15000"/>
            </a:spcAft>
            <a:buChar char="•"/>
          </a:pPr>
          <a:r>
            <a:rPr lang="en-US" sz="1000" kern="1200" dirty="0"/>
            <a:t>ISER draft reviewed by Board of Trustees</a:t>
          </a:r>
        </a:p>
        <a:p>
          <a:pPr marL="57150" lvl="1" indent="-57150" algn="l" defTabSz="444500">
            <a:lnSpc>
              <a:spcPct val="90000"/>
            </a:lnSpc>
            <a:spcBef>
              <a:spcPct val="0"/>
            </a:spcBef>
            <a:spcAft>
              <a:spcPct val="15000"/>
            </a:spcAft>
            <a:buChar char="•"/>
          </a:pPr>
          <a:r>
            <a:rPr lang="en-US" sz="1000" b="1" kern="1200" dirty="0"/>
            <a:t>ISER due to ACCJC December 15, 2023</a:t>
          </a:r>
        </a:p>
      </dsp:txBody>
      <dsp:txXfrm>
        <a:off x="4694401" y="1649967"/>
        <a:ext cx="1702278" cy="1642813"/>
      </dsp:txXfrm>
    </dsp:sp>
    <dsp:sp modelId="{76A79D6F-637E-477A-8AE9-917CF30C69A4}">
      <dsp:nvSpPr>
        <dsp:cNvPr id="0" name=""/>
        <dsp:cNvSpPr/>
      </dsp:nvSpPr>
      <dsp:spPr>
        <a:xfrm>
          <a:off x="5720922" y="2484739"/>
          <a:ext cx="1897492" cy="1897492"/>
        </a:xfrm>
        <a:prstGeom prst="leftCircularArrow">
          <a:avLst>
            <a:gd name="adj1" fmla="val 3502"/>
            <a:gd name="adj2" fmla="val 434603"/>
            <a:gd name="adj3" fmla="val 1821435"/>
            <a:gd name="adj4" fmla="val 8635811"/>
            <a:gd name="adj5" fmla="val 40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7D2356-E9AE-4D62-B236-79DB7A452F1D}">
      <dsp:nvSpPr>
        <dsp:cNvPr id="0" name=""/>
        <dsp:cNvSpPr/>
      </dsp:nvSpPr>
      <dsp:spPr>
        <a:xfrm>
          <a:off x="5158992" y="3311832"/>
          <a:ext cx="1603999" cy="6378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Fall 2023</a:t>
          </a:r>
        </a:p>
      </dsp:txBody>
      <dsp:txXfrm>
        <a:off x="5177674" y="3330514"/>
        <a:ext cx="1566635" cy="600493"/>
      </dsp:txXfrm>
    </dsp:sp>
    <dsp:sp modelId="{C17BF323-4004-430A-91AB-D7ED46613C4D}">
      <dsp:nvSpPr>
        <dsp:cNvPr id="0" name=""/>
        <dsp:cNvSpPr/>
      </dsp:nvSpPr>
      <dsp:spPr>
        <a:xfrm>
          <a:off x="6964762" y="1598857"/>
          <a:ext cx="1804498" cy="2220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ACCJC Team ISER Review and  final edits and corrections</a:t>
          </a:r>
        </a:p>
      </dsp:txBody>
      <dsp:txXfrm>
        <a:off x="7015872" y="2125885"/>
        <a:ext cx="1702278" cy="1642813"/>
      </dsp:txXfrm>
    </dsp:sp>
    <dsp:sp modelId="{EE3322E4-C8BB-48AD-8005-B638BB7CC166}">
      <dsp:nvSpPr>
        <dsp:cNvPr id="0" name=""/>
        <dsp:cNvSpPr/>
      </dsp:nvSpPr>
      <dsp:spPr>
        <a:xfrm>
          <a:off x="7769076" y="775782"/>
          <a:ext cx="2344607" cy="2344607"/>
        </a:xfrm>
        <a:prstGeom prst="circularArrow">
          <a:avLst>
            <a:gd name="adj1" fmla="val 2835"/>
            <a:gd name="adj2" fmla="val 346217"/>
            <a:gd name="adj3" fmla="val 20281924"/>
            <a:gd name="adj4" fmla="val 13379163"/>
            <a:gd name="adj5" fmla="val 33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A77E0-1ABA-4433-A7D1-8AF8C3A35A5E}">
      <dsp:nvSpPr>
        <dsp:cNvPr id="0" name=""/>
        <dsp:cNvSpPr/>
      </dsp:nvSpPr>
      <dsp:spPr>
        <a:xfrm>
          <a:off x="7334484" y="1197874"/>
          <a:ext cx="1603999" cy="6378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Spring 2024</a:t>
          </a:r>
        </a:p>
      </dsp:txBody>
      <dsp:txXfrm>
        <a:off x="7353166" y="1216556"/>
        <a:ext cx="1566635" cy="600493"/>
      </dsp:txXfrm>
    </dsp:sp>
    <dsp:sp modelId="{A1B42E20-662C-4307-BB6E-570D2CE68896}">
      <dsp:nvSpPr>
        <dsp:cNvPr id="0" name=""/>
        <dsp:cNvSpPr/>
      </dsp:nvSpPr>
      <dsp:spPr>
        <a:xfrm>
          <a:off x="9286234" y="1609283"/>
          <a:ext cx="1804498" cy="2200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 ACCJC site visit</a:t>
          </a:r>
        </a:p>
      </dsp:txBody>
      <dsp:txXfrm>
        <a:off x="9336864" y="1659913"/>
        <a:ext cx="1703238" cy="1627390"/>
      </dsp:txXfrm>
    </dsp:sp>
    <dsp:sp modelId="{6B464512-F31D-4689-BC33-4D1C975786EE}">
      <dsp:nvSpPr>
        <dsp:cNvPr id="0" name=""/>
        <dsp:cNvSpPr/>
      </dsp:nvSpPr>
      <dsp:spPr>
        <a:xfrm>
          <a:off x="9666382" y="3416103"/>
          <a:ext cx="1603999" cy="6378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Fall 2024</a:t>
          </a:r>
        </a:p>
      </dsp:txBody>
      <dsp:txXfrm>
        <a:off x="9685064" y="3434785"/>
        <a:ext cx="1566635" cy="6004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2E212-821D-4530-89F6-4C20E73FB5AD}"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57DDB-C001-41E4-89A4-001FD89E672E}" type="slidenum">
              <a:rPr lang="en-US" smtClean="0"/>
              <a:t>‹#›</a:t>
            </a:fld>
            <a:endParaRPr lang="en-US" dirty="0"/>
          </a:p>
        </p:txBody>
      </p:sp>
    </p:spTree>
    <p:extLst>
      <p:ext uri="{BB962C8B-B14F-4D97-AF65-F5344CB8AC3E}">
        <p14:creationId xmlns:p14="http://schemas.microsoft.com/office/powerpoint/2010/main" val="352303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7DDB-C001-41E4-89A4-001FD89E672E}" type="slidenum">
              <a:rPr lang="en-US" smtClean="0"/>
              <a:t>1</a:t>
            </a:fld>
            <a:endParaRPr lang="en-US" dirty="0"/>
          </a:p>
        </p:txBody>
      </p:sp>
    </p:spTree>
    <p:extLst>
      <p:ext uri="{BB962C8B-B14F-4D97-AF65-F5344CB8AC3E}">
        <p14:creationId xmlns:p14="http://schemas.microsoft.com/office/powerpoint/2010/main" val="13033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Raelene</a:t>
            </a:r>
          </a:p>
        </p:txBody>
      </p:sp>
      <p:sp>
        <p:nvSpPr>
          <p:cNvPr id="4" name="Slide Number Placeholder 3"/>
          <p:cNvSpPr>
            <a:spLocks noGrp="1"/>
          </p:cNvSpPr>
          <p:nvPr>
            <p:ph type="sldNum" sz="quarter" idx="5"/>
          </p:nvPr>
        </p:nvSpPr>
        <p:spPr/>
        <p:txBody>
          <a:bodyPr/>
          <a:lstStyle/>
          <a:p>
            <a:fld id="{CAA57DDB-C001-41E4-89A4-001FD89E672E}" type="slidenum">
              <a:rPr lang="en-US" smtClean="0"/>
              <a:t>10</a:t>
            </a:fld>
            <a:endParaRPr lang="en-US" dirty="0"/>
          </a:p>
        </p:txBody>
      </p:sp>
    </p:spTree>
    <p:extLst>
      <p:ext uri="{BB962C8B-B14F-4D97-AF65-F5344CB8AC3E}">
        <p14:creationId xmlns:p14="http://schemas.microsoft.com/office/powerpoint/2010/main" val="190007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Raelene</a:t>
            </a:r>
          </a:p>
        </p:txBody>
      </p:sp>
      <p:sp>
        <p:nvSpPr>
          <p:cNvPr id="4" name="Slide Number Placeholder 3"/>
          <p:cNvSpPr>
            <a:spLocks noGrp="1"/>
          </p:cNvSpPr>
          <p:nvPr>
            <p:ph type="sldNum" sz="quarter" idx="5"/>
          </p:nvPr>
        </p:nvSpPr>
        <p:spPr/>
        <p:txBody>
          <a:bodyPr/>
          <a:lstStyle/>
          <a:p>
            <a:fld id="{CAA57DDB-C001-41E4-89A4-001FD89E672E}" type="slidenum">
              <a:rPr lang="en-US" smtClean="0"/>
              <a:t>11</a:t>
            </a:fld>
            <a:endParaRPr lang="en-US" dirty="0"/>
          </a:p>
        </p:txBody>
      </p:sp>
    </p:spTree>
    <p:extLst>
      <p:ext uri="{BB962C8B-B14F-4D97-AF65-F5344CB8AC3E}">
        <p14:creationId xmlns:p14="http://schemas.microsoft.com/office/powerpoint/2010/main" val="32013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Raelene</a:t>
            </a:r>
          </a:p>
        </p:txBody>
      </p:sp>
      <p:sp>
        <p:nvSpPr>
          <p:cNvPr id="4" name="Slide Number Placeholder 3"/>
          <p:cNvSpPr>
            <a:spLocks noGrp="1"/>
          </p:cNvSpPr>
          <p:nvPr>
            <p:ph type="sldNum" sz="quarter" idx="5"/>
          </p:nvPr>
        </p:nvSpPr>
        <p:spPr/>
        <p:txBody>
          <a:bodyPr/>
          <a:lstStyle/>
          <a:p>
            <a:fld id="{CAA57DDB-C001-41E4-89A4-001FD89E672E}" type="slidenum">
              <a:rPr lang="en-US" smtClean="0"/>
              <a:t>12</a:t>
            </a:fld>
            <a:endParaRPr lang="en-US" dirty="0"/>
          </a:p>
        </p:txBody>
      </p:sp>
    </p:spTree>
    <p:extLst>
      <p:ext uri="{BB962C8B-B14F-4D97-AF65-F5344CB8AC3E}">
        <p14:creationId xmlns:p14="http://schemas.microsoft.com/office/powerpoint/2010/main" val="329205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Raelene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AC91-7DE5-4033-83CB-930136B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6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Required elements, guidance, submission process, annotated Standards, review criteria, suggestions of possible evidence, “Policy Checklist,” DE protocol, etc.</a:t>
            </a:r>
            <a:endParaRPr lang="en-US" dirty="0"/>
          </a:p>
          <a:p>
            <a:endParaRPr lang="en-US" dirty="0"/>
          </a:p>
        </p:txBody>
      </p:sp>
      <p:sp>
        <p:nvSpPr>
          <p:cNvPr id="4" name="Slide Number Placeholder 3"/>
          <p:cNvSpPr>
            <a:spLocks noGrp="1"/>
          </p:cNvSpPr>
          <p:nvPr>
            <p:ph type="sldNum" sz="quarter" idx="10"/>
          </p:nvPr>
        </p:nvSpPr>
        <p:spPr/>
        <p:txBody>
          <a:bodyPr/>
          <a:lstStyle/>
          <a:p>
            <a:fld id="{1058CCEE-B0C1-4BED-A484-5BB002D55340}" type="slidenum">
              <a:rPr lang="en-US" smtClean="0"/>
              <a:t>14</a:t>
            </a:fld>
            <a:endParaRPr lang="en-US" dirty="0"/>
          </a:p>
        </p:txBody>
      </p:sp>
    </p:spTree>
    <p:extLst>
      <p:ext uri="{BB962C8B-B14F-4D97-AF65-F5344CB8AC3E}">
        <p14:creationId xmlns:p14="http://schemas.microsoft.com/office/powerpoint/2010/main" val="66619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t>Colin</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0552013D-7129-4D2E-B9DD-5814390F98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98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algn="l"/>
            <a:r>
              <a:rPr lang="en-US" sz="1200" dirty="0"/>
              <a:t>Patrick</a:t>
            </a:r>
          </a:p>
          <a:p>
            <a:pPr algn="l"/>
            <a:endParaRPr lang="en-US" sz="1200" dirty="0"/>
          </a:p>
          <a:p>
            <a:pPr algn="l"/>
            <a:r>
              <a:rPr lang="en-US" sz="1200" dirty="0"/>
              <a:t>-accreditation based</a:t>
            </a:r>
            <a:r>
              <a:rPr lang="en-US" sz="1200" baseline="0" dirty="0"/>
              <a:t> on 7 year cycle</a:t>
            </a:r>
          </a:p>
          <a:p>
            <a:pPr algn="l"/>
            <a:r>
              <a:rPr lang="en-US" sz="1200" baseline="0" dirty="0"/>
              <a:t>-institution conducts its own self evaluation and then validated by peers</a:t>
            </a:r>
          </a:p>
          <a:p>
            <a:pPr algn="l"/>
            <a:r>
              <a:rPr lang="en-US" sz="1200" baseline="0" dirty="0"/>
              <a:t>-process designed to help institutions improve and focus on effective institutional processes and improving student outcomes</a:t>
            </a:r>
            <a:endParaRPr lang="en-US" sz="1200" dirty="0"/>
          </a:p>
          <a:p>
            <a:pPr algn="l"/>
            <a:endParaRPr lang="en-US" sz="1200" baseline="0" dirty="0"/>
          </a:p>
          <a:p>
            <a:pPr algn="l"/>
            <a:r>
              <a:rPr lang="en-US" sz="1200" baseline="0" dirty="0"/>
              <a:t>-throughout 7 years, monitoring activities  </a:t>
            </a:r>
          </a:p>
          <a:p>
            <a:pPr marL="173319" indent="-173319" algn="l">
              <a:buFontTx/>
              <a:buChar char="-"/>
            </a:pPr>
            <a:r>
              <a:rPr lang="en-US" sz="1200" baseline="0" dirty="0"/>
              <a:t>touchpoint mid-cycle</a:t>
            </a:r>
          </a:p>
          <a:p>
            <a:pPr marL="173319" indent="-173319" algn="l">
              <a:buFontTx/>
              <a:buChar char="-"/>
            </a:pPr>
            <a:r>
              <a:rPr lang="en-US" sz="1200" baseline="0" dirty="0"/>
              <a:t>Ongoing monitoring of </a:t>
            </a:r>
            <a:r>
              <a:rPr lang="en-US" sz="1200" dirty="0"/>
              <a:t>certain aspects of institutional quality (per federal regulations)</a:t>
            </a:r>
          </a:p>
          <a:p>
            <a:pPr lvl="1" algn="l"/>
            <a:r>
              <a:rPr lang="en-US" sz="1200" dirty="0"/>
              <a:t>Fiscal Health</a:t>
            </a:r>
          </a:p>
          <a:p>
            <a:pPr lvl="1" algn="l"/>
            <a:r>
              <a:rPr lang="en-US" sz="1200" dirty="0"/>
              <a:t>Headcount growth or decline</a:t>
            </a:r>
          </a:p>
          <a:p>
            <a:pPr lvl="1" algn="l"/>
            <a:r>
              <a:rPr lang="en-US" sz="1200" dirty="0"/>
              <a:t>Substantive Changes</a:t>
            </a:r>
          </a:p>
          <a:p>
            <a:pPr marL="173319" indent="-173319" algn="l">
              <a:buFontTx/>
              <a:buChar char="-"/>
            </a:pPr>
            <a:endParaRPr lang="en-US" sz="1200" baseline="0" dirty="0"/>
          </a:p>
          <a:p>
            <a:pPr algn="l"/>
            <a:r>
              <a:rPr lang="en-US" sz="1200" baseline="0" dirty="0"/>
              <a:t>-accreditation reviews are based on ACCJC accreditation standards, applied in context of the institution’s mission</a:t>
            </a:r>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3</a:t>
            </a:fld>
            <a:endParaRPr lang="en-US" dirty="0"/>
          </a:p>
        </p:txBody>
      </p:sp>
    </p:spTree>
    <p:extLst>
      <p:ext uri="{BB962C8B-B14F-4D97-AF65-F5344CB8AC3E}">
        <p14:creationId xmlns:p14="http://schemas.microsoft.com/office/powerpoint/2010/main" val="336918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a:t>
            </a:r>
          </a:p>
        </p:txBody>
      </p:sp>
      <p:sp>
        <p:nvSpPr>
          <p:cNvPr id="4" name="Slide Number Placeholder 3"/>
          <p:cNvSpPr>
            <a:spLocks noGrp="1"/>
          </p:cNvSpPr>
          <p:nvPr>
            <p:ph type="sldNum" sz="quarter" idx="5"/>
          </p:nvPr>
        </p:nvSpPr>
        <p:spPr/>
        <p:txBody>
          <a:bodyPr/>
          <a:lstStyle/>
          <a:p>
            <a:fld id="{CAA57DDB-C001-41E4-89A4-001FD89E672E}" type="slidenum">
              <a:rPr lang="en-US" smtClean="0"/>
              <a:t>4</a:t>
            </a:fld>
            <a:endParaRPr lang="en-US" dirty="0"/>
          </a:p>
        </p:txBody>
      </p:sp>
    </p:spTree>
    <p:extLst>
      <p:ext uri="{BB962C8B-B14F-4D97-AF65-F5344CB8AC3E}">
        <p14:creationId xmlns:p14="http://schemas.microsoft.com/office/powerpoint/2010/main" val="42568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Chad</a:t>
            </a:r>
          </a:p>
        </p:txBody>
      </p:sp>
      <p:sp>
        <p:nvSpPr>
          <p:cNvPr id="4" name="Slide Number Placeholder 3"/>
          <p:cNvSpPr>
            <a:spLocks noGrp="1"/>
          </p:cNvSpPr>
          <p:nvPr>
            <p:ph type="sldNum" sz="quarter" idx="10"/>
          </p:nvPr>
        </p:nvSpPr>
        <p:spPr/>
        <p:txBody>
          <a:bodyPr/>
          <a:lstStyle/>
          <a:p>
            <a:fld id="{C94D3FAE-FC95-428A-BBBC-609C40DE1E6D}" type="slidenum">
              <a:rPr lang="en-US" smtClean="0"/>
              <a:t>5</a:t>
            </a:fld>
            <a:endParaRPr lang="en-US" dirty="0"/>
          </a:p>
        </p:txBody>
      </p:sp>
    </p:spTree>
    <p:extLst>
      <p:ext uri="{BB962C8B-B14F-4D97-AF65-F5344CB8AC3E}">
        <p14:creationId xmlns:p14="http://schemas.microsoft.com/office/powerpoint/2010/main" val="226133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a:p>
            <a:endParaRPr lang="en-US" dirty="0"/>
          </a:p>
          <a:p>
            <a:r>
              <a:rPr lang="en-US" dirty="0"/>
              <a:t>Comes together through collaborative partnership – multiple stakeholder groups working together to reflect on institutional strengths and areas of improvement as you apply accreditation standards</a:t>
            </a:r>
          </a:p>
        </p:txBody>
      </p:sp>
      <p:sp>
        <p:nvSpPr>
          <p:cNvPr id="4" name="Slide Number Placeholder 3"/>
          <p:cNvSpPr>
            <a:spLocks noGrp="1"/>
          </p:cNvSpPr>
          <p:nvPr>
            <p:ph type="sldNum" sz="quarter" idx="10"/>
          </p:nvPr>
        </p:nvSpPr>
        <p:spPr/>
        <p:txBody>
          <a:bodyPr/>
          <a:lstStyle/>
          <a:p>
            <a:fld id="{1058CCEE-B0C1-4BED-A484-5BB002D55340}" type="slidenum">
              <a:rPr lang="en-US" smtClean="0"/>
              <a:t>6</a:t>
            </a:fld>
            <a:endParaRPr lang="en-US" dirty="0"/>
          </a:p>
        </p:txBody>
      </p:sp>
    </p:spTree>
    <p:extLst>
      <p:ext uri="{BB962C8B-B14F-4D97-AF65-F5344CB8AC3E}">
        <p14:creationId xmlns:p14="http://schemas.microsoft.com/office/powerpoint/2010/main" val="32980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50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10"/>
          </p:nvPr>
        </p:nvSpPr>
        <p:spPr/>
        <p:txBody>
          <a:bodyPr/>
          <a:lstStyle/>
          <a:p>
            <a:fld id="{6506E352-FC09-42A0-8D3D-3BE439AD7FD6}" type="slidenum">
              <a:rPr lang="en-US" smtClean="0"/>
              <a:t>8</a:t>
            </a:fld>
            <a:endParaRPr lang="en-US" dirty="0"/>
          </a:p>
        </p:txBody>
      </p:sp>
    </p:spTree>
    <p:extLst>
      <p:ext uri="{BB962C8B-B14F-4D97-AF65-F5344CB8AC3E}">
        <p14:creationId xmlns:p14="http://schemas.microsoft.com/office/powerpoint/2010/main" val="399185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Raelene</a:t>
            </a:r>
          </a:p>
        </p:txBody>
      </p:sp>
      <p:sp>
        <p:nvSpPr>
          <p:cNvPr id="4" name="Slide Number Placeholder 3"/>
          <p:cNvSpPr>
            <a:spLocks noGrp="1"/>
          </p:cNvSpPr>
          <p:nvPr>
            <p:ph type="sldNum" sz="quarter" idx="5"/>
          </p:nvPr>
        </p:nvSpPr>
        <p:spPr/>
        <p:txBody>
          <a:bodyPr/>
          <a:lstStyle/>
          <a:p>
            <a:fld id="{CAA57DDB-C001-41E4-89A4-001FD89E672E}" type="slidenum">
              <a:rPr lang="en-US" smtClean="0"/>
              <a:t>9</a:t>
            </a:fld>
            <a:endParaRPr lang="en-US" dirty="0"/>
          </a:p>
        </p:txBody>
      </p:sp>
    </p:spTree>
    <p:extLst>
      <p:ext uri="{BB962C8B-B14F-4D97-AF65-F5344CB8AC3E}">
        <p14:creationId xmlns:p14="http://schemas.microsoft.com/office/powerpoint/2010/main" val="156821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5968-0F95-4061-AE6C-6527963D2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A27E3-E4D9-4ECE-B5D1-6FBE98351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7023B-9E08-4F96-A14F-835A09E232AB}"/>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B265F2C2-D33A-4C04-986A-5DC2660D07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D0CEC3-4029-4ED9-8444-73B769F574C2}"/>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1382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94C6-3613-4534-A3A2-A24B8B335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539A0-4073-42E2-8B58-533D68BCD4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496B3-2B4B-44E5-AB8A-1477B8EFD363}"/>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1938E627-EC73-4407-9225-95C483F6D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D32D26-E4EC-46E9-B43F-67FB8782F5AD}"/>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34822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D6DFA-B210-4E2A-9D33-9E784B78A7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D4D97A-4D7E-4802-9983-6A0AB72FE4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04A81-C568-4BAB-9E48-4A975733883D}"/>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5D67DC1D-25DE-4578-B1DB-6FEB65271D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55696F-A65B-48A4-B240-523A49818AC3}"/>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35216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77BE-4F78-4E82-8F12-BC8AD5294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731D5-AF1F-4BC4-9F50-5F1E510DC0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EFE20-8184-4B8A-B8C1-9FF809930A0C}"/>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D8FDA045-55D5-45F7-9608-AB4AF1CF43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B29C0-5519-4397-A059-81B98B2811C7}"/>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305077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0EBE-211C-4C08-962F-F34A44F23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40BA4-D709-4627-869D-091861C04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D41DC1-54C5-48A6-8999-3C42B991ADEA}"/>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65385E30-BB7E-47EB-8070-D73E302824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2F6A54-F357-462D-ACFC-4AF1981F9056}"/>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111656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6D49-A531-4BFD-B0C0-DC9DE7931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B1253-D21E-4B05-89CA-6CF81C9886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E926A-1EC4-443B-8BA4-9103E1CDE7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5853A-67E5-4BB2-9C06-F43EBF05A0FD}"/>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6" name="Footer Placeholder 5">
            <a:extLst>
              <a:ext uri="{FF2B5EF4-FFF2-40B4-BE49-F238E27FC236}">
                <a16:creationId xmlns:a16="http://schemas.microsoft.com/office/drawing/2014/main" id="{0C2FB8B7-939B-48A5-B560-CAEA1AF02C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FA0574-4E33-4ADB-8279-7AB624B96562}"/>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30366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01B5-4160-425E-8C12-C186F30B6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335FA-D259-4C29-B29D-C9475AFD8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535CFC-338F-4F87-8D48-5B3CD88621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BAA91A-9790-4760-B80E-B2DC0DE0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7D797D-5C25-4187-8AF8-6ECD5B517C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E5265F-3858-43BD-9E9B-D0C887D49BCC}"/>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8" name="Footer Placeholder 7">
            <a:extLst>
              <a:ext uri="{FF2B5EF4-FFF2-40B4-BE49-F238E27FC236}">
                <a16:creationId xmlns:a16="http://schemas.microsoft.com/office/drawing/2014/main" id="{02943FDF-8841-4159-A0D6-A04FCD8FD8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EADE61-8FAA-4146-B761-E8AD614CF2FE}"/>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139313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F3B6-2A06-4C05-88D8-C605FB36F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C8F64-FF5C-4A6A-927A-B67B31DDEFE6}"/>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4" name="Footer Placeholder 3">
            <a:extLst>
              <a:ext uri="{FF2B5EF4-FFF2-40B4-BE49-F238E27FC236}">
                <a16:creationId xmlns:a16="http://schemas.microsoft.com/office/drawing/2014/main" id="{7514F2C6-D439-4E7C-ACEF-72FA113BE4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89C-7EE8-4734-9D58-770093705011}"/>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369327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40DA9-69C3-4E27-87D6-9FAF18F57574}"/>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3" name="Footer Placeholder 2">
            <a:extLst>
              <a:ext uri="{FF2B5EF4-FFF2-40B4-BE49-F238E27FC236}">
                <a16:creationId xmlns:a16="http://schemas.microsoft.com/office/drawing/2014/main" id="{70E30886-0326-4A75-9A81-A3290339CD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AAEA37-A4BB-4972-BDF4-2EF556A2B5C3}"/>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289693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0F38-AAC3-4A86-8E37-2039A8F3C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E5A4A5-703F-4CE8-8456-77989623E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B6823-641B-40B9-B05B-EE2624E2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8A8C8-3DAA-4FD1-9B72-3B71693CE29A}"/>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6" name="Footer Placeholder 5">
            <a:extLst>
              <a:ext uri="{FF2B5EF4-FFF2-40B4-BE49-F238E27FC236}">
                <a16:creationId xmlns:a16="http://schemas.microsoft.com/office/drawing/2014/main" id="{54AB441B-6D1A-493E-99ED-B712D7882D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74D3E1-C96E-47EF-9E6B-E7708C20E95D}"/>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23466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8637-7E8F-4D6C-8704-579436B84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7F8C83-D68C-4794-A7F2-BAE7097EA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A4B8CB-C0C1-4B39-A98E-26A854621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65BCC1-FED1-48CC-B862-E6EEF52473CD}"/>
              </a:ext>
            </a:extLst>
          </p:cNvPr>
          <p:cNvSpPr>
            <a:spLocks noGrp="1"/>
          </p:cNvSpPr>
          <p:nvPr>
            <p:ph type="dt" sz="half" idx="10"/>
          </p:nvPr>
        </p:nvSpPr>
        <p:spPr/>
        <p:txBody>
          <a:bodyPr/>
          <a:lstStyle/>
          <a:p>
            <a:fld id="{BD5A0F74-FE4E-4BA6-91AB-FF59453A88AA}" type="datetimeFigureOut">
              <a:rPr lang="en-US" smtClean="0"/>
              <a:t>10/28/2022</a:t>
            </a:fld>
            <a:endParaRPr lang="en-US" dirty="0"/>
          </a:p>
        </p:txBody>
      </p:sp>
      <p:sp>
        <p:nvSpPr>
          <p:cNvPr id="6" name="Footer Placeholder 5">
            <a:extLst>
              <a:ext uri="{FF2B5EF4-FFF2-40B4-BE49-F238E27FC236}">
                <a16:creationId xmlns:a16="http://schemas.microsoft.com/office/drawing/2014/main" id="{DE7BFD71-ED10-475C-91E2-A94AC989F6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AD968A-0AC9-4B7A-92E4-E86BD1878A00}"/>
              </a:ext>
            </a:extLst>
          </p:cNvPr>
          <p:cNvSpPr>
            <a:spLocks noGrp="1"/>
          </p:cNvSpPr>
          <p:nvPr>
            <p:ph type="sldNum" sz="quarter" idx="12"/>
          </p:nvPr>
        </p:nvSpPr>
        <p:spPr/>
        <p:txBody>
          <a:bodyPr/>
          <a:lstStyle/>
          <a:p>
            <a:fld id="{9ABD8C38-A99C-408C-9569-68654D06E47F}" type="slidenum">
              <a:rPr lang="en-US" smtClean="0"/>
              <a:t>‹#›</a:t>
            </a:fld>
            <a:endParaRPr lang="en-US" dirty="0"/>
          </a:p>
        </p:txBody>
      </p:sp>
    </p:spTree>
    <p:extLst>
      <p:ext uri="{BB962C8B-B14F-4D97-AF65-F5344CB8AC3E}">
        <p14:creationId xmlns:p14="http://schemas.microsoft.com/office/powerpoint/2010/main" val="299459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47EB4-E14A-40DD-8C18-31417E627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30674D-405C-4840-99E4-DB6C92CF9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1A0FE-2756-4CCE-9A15-F91E4AD79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0F74-FE4E-4BA6-91AB-FF59453A88AA}" type="datetimeFigureOut">
              <a:rPr lang="en-US" smtClean="0"/>
              <a:t>10/28/2022</a:t>
            </a:fld>
            <a:endParaRPr lang="en-US" dirty="0"/>
          </a:p>
        </p:txBody>
      </p:sp>
      <p:sp>
        <p:nvSpPr>
          <p:cNvPr id="5" name="Footer Placeholder 4">
            <a:extLst>
              <a:ext uri="{FF2B5EF4-FFF2-40B4-BE49-F238E27FC236}">
                <a16:creationId xmlns:a16="http://schemas.microsoft.com/office/drawing/2014/main" id="{73881BEC-1C02-4930-88E8-7D7E81A38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6621A8-DD36-4C1C-8FC5-A68AD4995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D8C38-A99C-408C-9569-68654D06E47F}" type="slidenum">
              <a:rPr lang="en-US" smtClean="0"/>
              <a:t>‹#›</a:t>
            </a:fld>
            <a:endParaRPr lang="en-US" dirty="0"/>
          </a:p>
        </p:txBody>
      </p:sp>
    </p:spTree>
    <p:extLst>
      <p:ext uri="{BB962C8B-B14F-4D97-AF65-F5344CB8AC3E}">
        <p14:creationId xmlns:p14="http://schemas.microsoft.com/office/powerpoint/2010/main" val="62363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semite.edu/trustees/board_policy/2410%20Board%20Policies%20and%20Administrative%20Procedures.pdf" TargetMode="External"/><Relationship Id="rId7" Type="http://schemas.openxmlformats.org/officeDocument/2006/relationships/hyperlink" Target="https://www.yosemite.edu/trustees/board_policy/3225%20Institutional%20Effectivenes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semite.edu/trustees/board_policy/2715%20Code%20of%20Ethics-Standards%20of%20Practice.pdf" TargetMode="External"/><Relationship Id="rId5" Type="http://schemas.openxmlformats.org/officeDocument/2006/relationships/hyperlink" Target="https://www.yosemite.edu/trustees/board_policy/YCCD%20Board%20Policies%20and%20Administrative%20Procedures%20Description%20Document.pdf" TargetMode="External"/><Relationship Id="rId4" Type="http://schemas.openxmlformats.org/officeDocument/2006/relationships/hyperlink" Target="https://www.yosemite.edu/trustees/boardpolic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accjc.org/guides-and-manu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4A96-D4F5-4632-86CB-B86F597572E5}"/>
              </a:ext>
            </a:extLst>
          </p:cNvPr>
          <p:cNvSpPr>
            <a:spLocks noGrp="1"/>
          </p:cNvSpPr>
          <p:nvPr>
            <p:ph type="ctrTitle"/>
          </p:nvPr>
        </p:nvSpPr>
        <p:spPr>
          <a:xfrm>
            <a:off x="1524000" y="2187387"/>
            <a:ext cx="9144000" cy="1322575"/>
          </a:xfrm>
        </p:spPr>
        <p:txBody>
          <a:bodyPr/>
          <a:lstStyle/>
          <a:p>
            <a:r>
              <a:rPr lang="en-US" b="1" dirty="0">
                <a:solidFill>
                  <a:schemeClr val="accent1"/>
                </a:solidFill>
              </a:rPr>
              <a:t>Board Study Session</a:t>
            </a:r>
            <a:br>
              <a:rPr lang="en-US" b="1" dirty="0">
                <a:solidFill>
                  <a:schemeClr val="accent1"/>
                </a:solidFill>
              </a:rPr>
            </a:br>
            <a:r>
              <a:rPr lang="en-US" sz="2400" b="1" dirty="0">
                <a:solidFill>
                  <a:schemeClr val="accent1"/>
                </a:solidFill>
              </a:rPr>
              <a:t>November 1, 2022</a:t>
            </a:r>
          </a:p>
        </p:txBody>
      </p:sp>
      <p:sp>
        <p:nvSpPr>
          <p:cNvPr id="3" name="Subtitle 2">
            <a:extLst>
              <a:ext uri="{FF2B5EF4-FFF2-40B4-BE49-F238E27FC236}">
                <a16:creationId xmlns:a16="http://schemas.microsoft.com/office/drawing/2014/main" id="{24580780-900C-4E0B-B1CC-8A661F09ED93}"/>
              </a:ext>
            </a:extLst>
          </p:cNvPr>
          <p:cNvSpPr>
            <a:spLocks noGrp="1"/>
          </p:cNvSpPr>
          <p:nvPr>
            <p:ph type="subTitle" idx="1"/>
          </p:nvPr>
        </p:nvSpPr>
        <p:spPr>
          <a:xfrm>
            <a:off x="1524000" y="3870979"/>
            <a:ext cx="9144000" cy="2879444"/>
          </a:xfrm>
        </p:spPr>
        <p:txBody>
          <a:bodyPr>
            <a:normAutofit/>
          </a:bodyPr>
          <a:lstStyle/>
          <a:p>
            <a:r>
              <a:rPr lang="en-US" dirty="0">
                <a:solidFill>
                  <a:schemeClr val="accent1"/>
                </a:solidFill>
              </a:rPr>
              <a:t>Columbia College Accreditation Tri-chairs</a:t>
            </a:r>
          </a:p>
          <a:p>
            <a:r>
              <a:rPr lang="en-US" dirty="0">
                <a:solidFill>
                  <a:schemeClr val="accent1"/>
                </a:solidFill>
              </a:rPr>
              <a:t>Raelene Juarez, Elissa Creighton, and Colin Thomas</a:t>
            </a:r>
          </a:p>
          <a:p>
            <a:r>
              <a:rPr lang="en-US" dirty="0">
                <a:solidFill>
                  <a:schemeClr val="accent1"/>
                </a:solidFill>
              </a:rPr>
              <a:t>and </a:t>
            </a:r>
          </a:p>
          <a:p>
            <a:r>
              <a:rPr lang="en-US" dirty="0">
                <a:solidFill>
                  <a:schemeClr val="accent1"/>
                </a:solidFill>
              </a:rPr>
              <a:t>Modesto Junior College Accreditation Co-chairs</a:t>
            </a:r>
          </a:p>
          <a:p>
            <a:r>
              <a:rPr lang="en-US" dirty="0">
                <a:solidFill>
                  <a:schemeClr val="accent1"/>
                </a:solidFill>
              </a:rPr>
              <a:t>Patrick Bettencourt and Chad Redwing</a:t>
            </a:r>
          </a:p>
        </p:txBody>
      </p:sp>
      <p:pic>
        <p:nvPicPr>
          <p:cNvPr id="5" name="Picture 4">
            <a:extLst>
              <a:ext uri="{FF2B5EF4-FFF2-40B4-BE49-F238E27FC236}">
                <a16:creationId xmlns:a16="http://schemas.microsoft.com/office/drawing/2014/main" id="{E7F2D922-E9BF-438E-82EB-A4F146B78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691" y="594661"/>
            <a:ext cx="2956579" cy="1229937"/>
          </a:xfrm>
          <a:prstGeom prst="rect">
            <a:avLst/>
          </a:prstGeom>
        </p:spPr>
      </p:pic>
      <p:pic>
        <p:nvPicPr>
          <p:cNvPr id="2052" name="Picture 4" descr="Logo for Columbia College, Sonora California">
            <a:extLst>
              <a:ext uri="{FF2B5EF4-FFF2-40B4-BE49-F238E27FC236}">
                <a16:creationId xmlns:a16="http://schemas.microsoft.com/office/drawing/2014/main" id="{5852EF44-C5C9-4A80-B5EB-76985E940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01" y="241300"/>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3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9573-584A-422E-9F78-81D815478EC8}"/>
              </a:ext>
            </a:extLst>
          </p:cNvPr>
          <p:cNvSpPr>
            <a:spLocks noGrp="1"/>
          </p:cNvSpPr>
          <p:nvPr>
            <p:ph type="title"/>
          </p:nvPr>
        </p:nvSpPr>
        <p:spPr/>
        <p:txBody>
          <a:bodyPr/>
          <a:lstStyle/>
          <a:p>
            <a:r>
              <a:rPr lang="en-US" b="1" dirty="0"/>
              <a:t>Standard IV.C.1</a:t>
            </a:r>
          </a:p>
        </p:txBody>
      </p:sp>
      <p:sp>
        <p:nvSpPr>
          <p:cNvPr id="3" name="Content Placeholder 2">
            <a:extLst>
              <a:ext uri="{FF2B5EF4-FFF2-40B4-BE49-F238E27FC236}">
                <a16:creationId xmlns:a16="http://schemas.microsoft.com/office/drawing/2014/main" id="{3C3EC78D-EA20-42A4-A2BF-A3924034AB7F}"/>
              </a:ext>
            </a:extLst>
          </p:cNvPr>
          <p:cNvSpPr>
            <a:spLocks noGrp="1"/>
          </p:cNvSpPr>
          <p:nvPr>
            <p:ph idx="1"/>
          </p:nvPr>
        </p:nvSpPr>
        <p:spPr>
          <a:xfrm>
            <a:off x="768626" y="1606965"/>
            <a:ext cx="10515600" cy="4351338"/>
          </a:xfrm>
        </p:spPr>
        <p:txBody>
          <a:bodyPr>
            <a:normAutofit/>
          </a:bodyPr>
          <a:lstStyle/>
          <a:p>
            <a:pPr marL="0" indent="0">
              <a:buNone/>
            </a:pPr>
            <a:r>
              <a:rPr lang="en-US" sz="2400" dirty="0"/>
              <a:t>The institution has a governing board that has authority over and responsibility for policies to assure the academic quality, integrity, and effectiveness of the student learning programs and services and the financial stability of the institution. (ER 7) </a:t>
            </a:r>
          </a:p>
        </p:txBody>
      </p:sp>
      <p:pic>
        <p:nvPicPr>
          <p:cNvPr id="1026" name="Picture 2">
            <a:extLst>
              <a:ext uri="{FF2B5EF4-FFF2-40B4-BE49-F238E27FC236}">
                <a16:creationId xmlns:a16="http://schemas.microsoft.com/office/drawing/2014/main" id="{06A364E2-2F9E-4769-A71F-9B7DEFEA5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113" y="2935003"/>
            <a:ext cx="8042473" cy="302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7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68DD-B47D-4D60-B465-4E4641D7123C}"/>
              </a:ext>
            </a:extLst>
          </p:cNvPr>
          <p:cNvSpPr>
            <a:spLocks noGrp="1"/>
          </p:cNvSpPr>
          <p:nvPr>
            <p:ph type="title"/>
          </p:nvPr>
        </p:nvSpPr>
        <p:spPr/>
        <p:txBody>
          <a:bodyPr/>
          <a:lstStyle/>
          <a:p>
            <a:r>
              <a:rPr lang="en-US" b="1" dirty="0"/>
              <a:t>Governing Board: Eligibility Requirement #7</a:t>
            </a:r>
          </a:p>
        </p:txBody>
      </p:sp>
      <p:sp>
        <p:nvSpPr>
          <p:cNvPr id="3" name="Content Placeholder 2">
            <a:extLst>
              <a:ext uri="{FF2B5EF4-FFF2-40B4-BE49-F238E27FC236}">
                <a16:creationId xmlns:a16="http://schemas.microsoft.com/office/drawing/2014/main" id="{6E68D36C-AFF3-4263-A9E5-F7C3B5E9B475}"/>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en-US" dirty="0"/>
              <a:t>The institution has a </a:t>
            </a:r>
            <a:r>
              <a:rPr lang="en-US" b="1" dirty="0">
                <a:solidFill>
                  <a:schemeClr val="accent5">
                    <a:lumMod val="75000"/>
                  </a:schemeClr>
                </a:solidFill>
              </a:rPr>
              <a:t>functioning governing board responsible for the academic quality, institutional integrity, and financial stability of the institution and for ensuring that the institution's mission is achieved. </a:t>
            </a:r>
            <a:r>
              <a:rPr lang="en-US" dirty="0"/>
              <a:t>This board is ultimately responsible for ensuring that the financial resources of the institution are used to provide a sound educational program. Its membership is sufficient in size and composition to fulfill all board responsibilities. </a:t>
            </a:r>
          </a:p>
          <a:p>
            <a:pPr marL="0" indent="0">
              <a:buNone/>
            </a:pPr>
            <a:r>
              <a:rPr lang="en-US" dirty="0"/>
              <a:t>The governing board is </a:t>
            </a:r>
            <a:r>
              <a:rPr lang="en-US" b="1" dirty="0">
                <a:solidFill>
                  <a:schemeClr val="accent5">
                    <a:lumMod val="75000"/>
                  </a:schemeClr>
                </a:solidFill>
              </a:rPr>
              <a:t>an independent policy-making body capable of reflecting constituent and public interest in board activities and decisions. </a:t>
            </a:r>
            <a:r>
              <a:rPr lang="en-US" dirty="0"/>
              <a:t>A majority of the board members have no employment, family, ownership, or other personal financial interest in the institution. The board adheres to a conflict of interest policy that assures that those interests are disclosed and that they do not interfere with the impartiality of governing body members or outweigh the greater duty to secure and ensure the academic and fiscal integrity of the institution. (Standard IV.C.1, IV.C.4, and IV.C.11)</a:t>
            </a:r>
          </a:p>
        </p:txBody>
      </p:sp>
    </p:spTree>
    <p:extLst>
      <p:ext uri="{BB962C8B-B14F-4D97-AF65-F5344CB8AC3E}">
        <p14:creationId xmlns:p14="http://schemas.microsoft.com/office/powerpoint/2010/main" val="89134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9573-584A-422E-9F78-81D815478EC8}"/>
              </a:ext>
            </a:extLst>
          </p:cNvPr>
          <p:cNvSpPr>
            <a:spLocks noGrp="1"/>
          </p:cNvSpPr>
          <p:nvPr>
            <p:ph type="title"/>
          </p:nvPr>
        </p:nvSpPr>
        <p:spPr/>
        <p:txBody>
          <a:bodyPr/>
          <a:lstStyle/>
          <a:p>
            <a:r>
              <a:rPr lang="en-US" b="1" dirty="0"/>
              <a:t>Standard IV.C.1 – Evidence List</a:t>
            </a:r>
          </a:p>
        </p:txBody>
      </p:sp>
      <p:sp>
        <p:nvSpPr>
          <p:cNvPr id="3" name="Content Placeholder 2">
            <a:extLst>
              <a:ext uri="{FF2B5EF4-FFF2-40B4-BE49-F238E27FC236}">
                <a16:creationId xmlns:a16="http://schemas.microsoft.com/office/drawing/2014/main" id="{3C3EC78D-EA20-42A4-A2BF-A3924034AB7F}"/>
              </a:ext>
            </a:extLst>
          </p:cNvPr>
          <p:cNvSpPr>
            <a:spLocks noGrp="1"/>
          </p:cNvSpPr>
          <p:nvPr>
            <p:ph idx="1"/>
          </p:nvPr>
        </p:nvSpPr>
        <p:spPr>
          <a:xfrm>
            <a:off x="838200" y="1606964"/>
            <a:ext cx="10730948" cy="4535419"/>
          </a:xfrm>
        </p:spPr>
        <p:txBody>
          <a:bodyPr>
            <a:normAutofit/>
          </a:bodyPr>
          <a:lstStyle/>
          <a:p>
            <a:pPr marL="0" indent="0">
              <a:buNone/>
            </a:pPr>
            <a:endParaRPr lang="en-US" sz="1400" dirty="0"/>
          </a:p>
          <a:p>
            <a:pPr fontAlgn="base"/>
            <a:r>
              <a:rPr lang="en-US" dirty="0">
                <a:hlinkClick r:id="rId3" tooltip="Policy 2410 Board Policies and Administrative Procedures"/>
              </a:rPr>
              <a:t>BP2410 – Board Policies and Administrative Procedures</a:t>
            </a:r>
            <a:endParaRPr lang="en-US" dirty="0"/>
          </a:p>
          <a:p>
            <a:pPr fontAlgn="base"/>
            <a:r>
              <a:rPr lang="en-US" u="sng" dirty="0">
                <a:hlinkClick r:id="rId4"/>
              </a:rPr>
              <a:t>Board Policy and Procedures</a:t>
            </a:r>
            <a:r>
              <a:rPr lang="en-US" dirty="0">
                <a:hlinkClick r:id="rId4"/>
              </a:rPr>
              <a:t> </a:t>
            </a:r>
            <a:r>
              <a:rPr lang="en-US" dirty="0"/>
              <a:t>– website </a:t>
            </a:r>
            <a:endParaRPr lang="en-US" u="sng" dirty="0"/>
          </a:p>
          <a:p>
            <a:pPr fontAlgn="base"/>
            <a:r>
              <a:rPr lang="en-US" dirty="0">
                <a:hlinkClick r:id="rId5" tooltip="YCCD Board Policies and Administrative Procedures Description Document"/>
              </a:rPr>
              <a:t>YCCD Board Policies and Administrative Procedures</a:t>
            </a:r>
            <a:r>
              <a:rPr lang="en-US" dirty="0"/>
              <a:t> – review process</a:t>
            </a:r>
          </a:p>
          <a:p>
            <a:pPr fontAlgn="base"/>
            <a:r>
              <a:rPr lang="en-US" dirty="0"/>
              <a:t>Specific Evidence</a:t>
            </a:r>
          </a:p>
          <a:p>
            <a:pPr lvl="1" fontAlgn="base">
              <a:buFont typeface="Wingdings" panose="05000000000000000000" pitchFamily="2" charset="2"/>
              <a:buChar char="§"/>
            </a:pPr>
            <a:r>
              <a:rPr lang="en-US" dirty="0"/>
              <a:t>academic quality – review and adopt mission, vision, values, and planning documents (BoardDocs minutes to illustrate)</a:t>
            </a:r>
          </a:p>
          <a:p>
            <a:pPr lvl="1" fontAlgn="base">
              <a:buFont typeface="Wingdings" panose="05000000000000000000" pitchFamily="2" charset="2"/>
              <a:buChar char="§"/>
            </a:pPr>
            <a:r>
              <a:rPr lang="en-US" dirty="0"/>
              <a:t>integrity - </a:t>
            </a:r>
            <a:r>
              <a:rPr lang="en-US" u="sng" dirty="0">
                <a:hlinkClick r:id="rId6" tooltip="Policy 2715 Code of Ethics/Standards of Practice"/>
              </a:rPr>
              <a:t>BP2715 – Code of Ethics/Standards of Practice</a:t>
            </a:r>
            <a:endParaRPr lang="en-US" dirty="0"/>
          </a:p>
          <a:p>
            <a:pPr lvl="1" fontAlgn="base">
              <a:buFont typeface="Wingdings" panose="05000000000000000000" pitchFamily="2" charset="2"/>
              <a:buChar char="§"/>
            </a:pPr>
            <a:r>
              <a:rPr lang="en-US" dirty="0"/>
              <a:t>effectiveness - </a:t>
            </a:r>
            <a:r>
              <a:rPr lang="en-US" dirty="0">
                <a:hlinkClick r:id="rId7" tooltip="Policy 3225 Institutional Effectiveness"/>
              </a:rPr>
              <a:t>BP3225 – Institutional Effectiveness</a:t>
            </a:r>
            <a:endParaRPr lang="en-US" dirty="0"/>
          </a:p>
          <a:p>
            <a:pPr fontAlgn="base"/>
            <a:r>
              <a:rPr lang="en-US" dirty="0"/>
              <a:t>Other? </a:t>
            </a:r>
          </a:p>
        </p:txBody>
      </p:sp>
    </p:spTree>
    <p:extLst>
      <p:ext uri="{BB962C8B-B14F-4D97-AF65-F5344CB8AC3E}">
        <p14:creationId xmlns:p14="http://schemas.microsoft.com/office/powerpoint/2010/main" val="288340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80"/>
            <a:ext cx="10515600" cy="596900"/>
          </a:xfrm>
        </p:spPr>
        <p:txBody>
          <a:bodyPr>
            <a:normAutofit fontScale="90000"/>
          </a:bodyPr>
          <a:lstStyle/>
          <a:p>
            <a:pPr algn="ctr"/>
            <a:r>
              <a:rPr lang="en-US" b="1" dirty="0"/>
              <a:t>Timeline &amp; Process for Comprehensive Review</a:t>
            </a:r>
          </a:p>
        </p:txBody>
      </p:sp>
      <p:graphicFrame>
        <p:nvGraphicFramePr>
          <p:cNvPr id="6" name="Table 5"/>
          <p:cNvGraphicFramePr>
            <a:graphicFrameLocks noGrp="1"/>
          </p:cNvGraphicFramePr>
          <p:nvPr>
            <p:extLst>
              <p:ext uri="{D42A27DB-BD31-4B8C-83A1-F6EECF244321}">
                <p14:modId xmlns:p14="http://schemas.microsoft.com/office/powerpoint/2010/main" val="4117754011"/>
              </p:ext>
            </p:extLst>
          </p:nvPr>
        </p:nvGraphicFramePr>
        <p:xfrm>
          <a:off x="838200" y="2391916"/>
          <a:ext cx="10680865" cy="3849543"/>
        </p:xfrm>
        <a:graphic>
          <a:graphicData uri="http://schemas.openxmlformats.org/drawingml/2006/table">
            <a:tbl>
              <a:tblPr firstRow="1" bandRow="1">
                <a:tableStyleId>{7E9639D4-E3E2-4D34-9284-5A2195B3D0D7}</a:tableStyleId>
              </a:tblPr>
              <a:tblGrid>
                <a:gridCol w="3228219">
                  <a:extLst>
                    <a:ext uri="{9D8B030D-6E8A-4147-A177-3AD203B41FA5}">
                      <a16:colId xmlns:a16="http://schemas.microsoft.com/office/drawing/2014/main" val="3605016878"/>
                    </a:ext>
                  </a:extLst>
                </a:gridCol>
                <a:gridCol w="7452646">
                  <a:extLst>
                    <a:ext uri="{9D8B030D-6E8A-4147-A177-3AD203B41FA5}">
                      <a16:colId xmlns:a16="http://schemas.microsoft.com/office/drawing/2014/main" val="3726003763"/>
                    </a:ext>
                  </a:extLst>
                </a:gridCol>
              </a:tblGrid>
              <a:tr h="533719">
                <a:tc>
                  <a:txBody>
                    <a:bodyPr/>
                    <a:lstStyle/>
                    <a:p>
                      <a:pPr algn="ctr"/>
                      <a:r>
                        <a:rPr lang="en-US" sz="2800" dirty="0"/>
                        <a:t>Date</a:t>
                      </a:r>
                      <a:endParaRPr lang="en-US" sz="2800" b="1" dirty="0"/>
                    </a:p>
                  </a:txBody>
                  <a:tcPr>
                    <a:solidFill>
                      <a:schemeClr val="tx2">
                        <a:lumMod val="60000"/>
                        <a:lumOff val="40000"/>
                      </a:schemeClr>
                    </a:solidFill>
                  </a:tcPr>
                </a:tc>
                <a:tc>
                  <a:txBody>
                    <a:bodyPr/>
                    <a:lstStyle/>
                    <a:p>
                      <a:pPr algn="ctr"/>
                      <a:r>
                        <a:rPr lang="en-US" sz="2800" dirty="0"/>
                        <a:t>Activity</a:t>
                      </a:r>
                    </a:p>
                  </a:txBody>
                  <a:tcPr marL="182880">
                    <a:solidFill>
                      <a:schemeClr val="tx2">
                        <a:lumMod val="60000"/>
                        <a:lumOff val="40000"/>
                      </a:schemeClr>
                    </a:solidFill>
                  </a:tcPr>
                </a:tc>
                <a:extLst>
                  <a:ext uri="{0D108BD9-81ED-4DB2-BD59-A6C34878D82A}">
                    <a16:rowId xmlns:a16="http://schemas.microsoft.com/office/drawing/2014/main" val="1127509501"/>
                  </a:ext>
                </a:extLst>
              </a:tr>
              <a:tr h="590893">
                <a:tc>
                  <a:txBody>
                    <a:bodyPr/>
                    <a:lstStyle/>
                    <a:p>
                      <a:pPr marL="0" algn="r" defTabSz="914400" rtl="0" eaLnBrk="1" latinLnBrk="0" hangingPunct="1"/>
                      <a:r>
                        <a:rPr lang="en-US" sz="2800" b="1" kern="1200" dirty="0">
                          <a:solidFill>
                            <a:schemeClr val="tx1"/>
                          </a:solidFill>
                          <a:latin typeface="+mn-lt"/>
                          <a:ea typeface="+mn-ea"/>
                          <a:cs typeface="+mn-cs"/>
                        </a:rPr>
                        <a:t>December</a:t>
                      </a:r>
                      <a:r>
                        <a:rPr lang="en-US" sz="2800" b="1" kern="1200" baseline="0" dirty="0">
                          <a:solidFill>
                            <a:schemeClr val="tx1"/>
                          </a:solidFill>
                          <a:latin typeface="+mn-lt"/>
                          <a:ea typeface="+mn-ea"/>
                          <a:cs typeface="+mn-cs"/>
                        </a:rPr>
                        <a:t> 15,</a:t>
                      </a:r>
                      <a:r>
                        <a:rPr lang="en-US" sz="2800" b="1" kern="1200" dirty="0">
                          <a:solidFill>
                            <a:schemeClr val="tx1"/>
                          </a:solidFill>
                          <a:latin typeface="+mn-lt"/>
                          <a:ea typeface="+mn-ea"/>
                          <a:cs typeface="+mn-cs"/>
                        </a:rPr>
                        <a:t> 2023:</a:t>
                      </a:r>
                    </a:p>
                  </a:txBody>
                  <a:tcPr/>
                </a:tc>
                <a:tc>
                  <a:txBody>
                    <a:bodyPr/>
                    <a:lstStyle/>
                    <a:p>
                      <a:r>
                        <a:rPr lang="en-US" sz="2800" dirty="0"/>
                        <a:t>ISER &amp; evidence due to ACCJC</a:t>
                      </a:r>
                    </a:p>
                  </a:txBody>
                  <a:tcPr marL="182880"/>
                </a:tc>
                <a:extLst>
                  <a:ext uri="{0D108BD9-81ED-4DB2-BD59-A6C34878D82A}">
                    <a16:rowId xmlns:a16="http://schemas.microsoft.com/office/drawing/2014/main" val="4138809041"/>
                  </a:ext>
                </a:extLst>
              </a:tr>
              <a:tr h="847671">
                <a:tc>
                  <a:txBody>
                    <a:bodyPr/>
                    <a:lstStyle/>
                    <a:p>
                      <a:pPr algn="r"/>
                      <a:r>
                        <a:rPr lang="en-US" sz="2800" b="1" dirty="0"/>
                        <a:t>Spring 2024</a:t>
                      </a:r>
                      <a:r>
                        <a:rPr lang="en-US" sz="2800" b="1" baseline="0" dirty="0"/>
                        <a:t>:</a:t>
                      </a:r>
                      <a:endParaRPr lang="en-US" sz="2800" b="1" dirty="0"/>
                    </a:p>
                  </a:txBody>
                  <a:tcPr/>
                </a:tc>
                <a:tc>
                  <a:txBody>
                    <a:bodyPr/>
                    <a:lstStyle/>
                    <a:p>
                      <a:r>
                        <a:rPr lang="en-US" sz="2800" dirty="0"/>
                        <a:t>Team ISER Review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t>Peer Review</a:t>
                      </a:r>
                      <a:r>
                        <a:rPr lang="en-US" sz="2000" i="0" baseline="0" dirty="0"/>
                        <a:t> Team provides </a:t>
                      </a:r>
                      <a:r>
                        <a:rPr lang="en-US" sz="2000" i="1" baseline="0" dirty="0"/>
                        <a:t>f</a:t>
                      </a:r>
                      <a:r>
                        <a:rPr lang="en-US" sz="2000" i="1" dirty="0"/>
                        <a:t>ormative feedback</a:t>
                      </a:r>
                      <a:r>
                        <a:rPr lang="en-US" sz="2000" i="0" dirty="0"/>
                        <a:t> via </a:t>
                      </a:r>
                      <a:r>
                        <a:rPr lang="en-US" sz="2000" b="1" i="0" dirty="0"/>
                        <a:t>Core Inquiries</a:t>
                      </a:r>
                    </a:p>
                  </a:txBody>
                  <a:tcPr marL="182880"/>
                </a:tc>
                <a:extLst>
                  <a:ext uri="{0D108BD9-81ED-4DB2-BD59-A6C34878D82A}">
                    <a16:rowId xmlns:a16="http://schemas.microsoft.com/office/drawing/2014/main" val="2393744856"/>
                  </a:ext>
                </a:extLst>
              </a:tr>
              <a:tr h="1290194">
                <a:tc>
                  <a:txBody>
                    <a:bodyPr/>
                    <a:lstStyle/>
                    <a:p>
                      <a:pPr algn="r"/>
                      <a:r>
                        <a:rPr lang="en-US" sz="2800" b="1" dirty="0"/>
                        <a:t>Fall 2024:</a:t>
                      </a:r>
                    </a:p>
                  </a:txBody>
                  <a:tcPr/>
                </a:tc>
                <a:tc>
                  <a:txBody>
                    <a:bodyPr/>
                    <a:lstStyle/>
                    <a:p>
                      <a:r>
                        <a:rPr lang="en-US" sz="2800" dirty="0"/>
                        <a:t>Focused Site Visit</a:t>
                      </a:r>
                    </a:p>
                    <a:p>
                      <a:pPr marL="342900" indent="-342900">
                        <a:buFont typeface="Arial" panose="020B0604020202020204" pitchFamily="34" charset="0"/>
                        <a:buChar char="•"/>
                      </a:pPr>
                      <a:r>
                        <a:rPr lang="en-US" sz="2000" dirty="0"/>
                        <a:t>Subset of Peer</a:t>
                      </a:r>
                      <a:r>
                        <a:rPr lang="en-US" sz="2000" baseline="0" dirty="0"/>
                        <a:t> Review Team visits, conducts interviews </a:t>
                      </a:r>
                    </a:p>
                    <a:p>
                      <a:pPr marL="342900" indent="-342900">
                        <a:buFont typeface="Arial" panose="020B0604020202020204" pitchFamily="34" charset="0"/>
                        <a:buChar char="•"/>
                      </a:pPr>
                      <a:r>
                        <a:rPr lang="en-US" sz="2000" dirty="0"/>
                        <a:t>Peer Review</a:t>
                      </a:r>
                      <a:r>
                        <a:rPr lang="en-US" sz="2000" baseline="0" dirty="0"/>
                        <a:t> Team provides </a:t>
                      </a:r>
                      <a:r>
                        <a:rPr lang="en-US" sz="2000" i="1" baseline="0" dirty="0"/>
                        <a:t>summative feedback </a:t>
                      </a:r>
                      <a:r>
                        <a:rPr lang="en-US" sz="2000" b="0" i="0" baseline="0" dirty="0"/>
                        <a:t>via </a:t>
                      </a:r>
                      <a:r>
                        <a:rPr lang="en-US" sz="2000" b="1" i="0" baseline="0" dirty="0"/>
                        <a:t>Team Report</a:t>
                      </a:r>
                      <a:endParaRPr lang="en-US" sz="2000" dirty="0"/>
                    </a:p>
                  </a:txBody>
                  <a:tcPr marL="182880"/>
                </a:tc>
                <a:extLst>
                  <a:ext uri="{0D108BD9-81ED-4DB2-BD59-A6C34878D82A}">
                    <a16:rowId xmlns:a16="http://schemas.microsoft.com/office/drawing/2014/main" val="3069061454"/>
                  </a:ext>
                </a:extLst>
              </a:tr>
              <a:tr h="587066">
                <a:tc>
                  <a:txBody>
                    <a:bodyPr/>
                    <a:lstStyle/>
                    <a:p>
                      <a:pPr algn="r"/>
                      <a:r>
                        <a:rPr lang="en-US" sz="2800" b="1" dirty="0"/>
                        <a:t>January 2025:</a:t>
                      </a:r>
                    </a:p>
                  </a:txBody>
                  <a:tcPr/>
                </a:tc>
                <a:tc>
                  <a:txBody>
                    <a:bodyPr/>
                    <a:lstStyle/>
                    <a:p>
                      <a:pPr marL="0" indent="0">
                        <a:buFont typeface="Arial" panose="020B0604020202020204" pitchFamily="34" charset="0"/>
                        <a:buNone/>
                      </a:pPr>
                      <a:r>
                        <a:rPr lang="en-US" sz="2800" dirty="0"/>
                        <a:t>Commission </a:t>
                      </a:r>
                      <a:r>
                        <a:rPr lang="en-US" sz="2800" baseline="0" dirty="0"/>
                        <a:t>Action</a:t>
                      </a:r>
                      <a:endParaRPr lang="en-US" sz="2800" dirty="0"/>
                    </a:p>
                  </a:txBody>
                  <a:tcPr marL="182880"/>
                </a:tc>
                <a:extLst>
                  <a:ext uri="{0D108BD9-81ED-4DB2-BD59-A6C34878D82A}">
                    <a16:rowId xmlns:a16="http://schemas.microsoft.com/office/drawing/2014/main" val="3818593281"/>
                  </a:ext>
                </a:extLst>
              </a:tr>
            </a:tbl>
          </a:graphicData>
        </a:graphic>
      </p:graphicFrame>
    </p:spTree>
    <p:extLst>
      <p:ext uri="{BB962C8B-B14F-4D97-AF65-F5344CB8AC3E}">
        <p14:creationId xmlns:p14="http://schemas.microsoft.com/office/powerpoint/2010/main" val="221729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Resources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963739">
            <a:off x="6484166" y="1480621"/>
            <a:ext cx="3823780" cy="4948422"/>
          </a:xfrm>
          <a:ln>
            <a:solidFill>
              <a:schemeClr val="tx1"/>
            </a:solidFill>
          </a:ln>
          <a:effectLst>
            <a:glow rad="101600">
              <a:schemeClr val="accent3">
                <a:satMod val="175000"/>
                <a:alpha val="40000"/>
              </a:schemeClr>
            </a:glow>
            <a:outerShdw blurRad="50800" dist="38100" dir="2700000" algn="tl" rotWithShape="0">
              <a:prstClr val="black">
                <a:alpha val="40000"/>
              </a:prstClr>
            </a:outerShdw>
          </a:effectLst>
        </p:spPr>
      </p:pic>
      <p:sp>
        <p:nvSpPr>
          <p:cNvPr id="5" name="Content Placeholder 4"/>
          <p:cNvSpPr>
            <a:spLocks noGrp="1"/>
          </p:cNvSpPr>
          <p:nvPr>
            <p:ph sz="half" idx="2"/>
          </p:nvPr>
        </p:nvSpPr>
        <p:spPr>
          <a:xfrm>
            <a:off x="914400" y="1858076"/>
            <a:ext cx="5181600" cy="4193512"/>
          </a:xfrm>
        </p:spPr>
        <p:txBody>
          <a:bodyPr/>
          <a:lstStyle/>
          <a:p>
            <a:r>
              <a:rPr lang="en-US" sz="2400" i="1" dirty="0"/>
              <a:t>Guide to Institutional Self-Evaluation, Improvement, and Peer Review</a:t>
            </a:r>
          </a:p>
          <a:p>
            <a:pPr lvl="1"/>
            <a:r>
              <a:rPr lang="en-US" sz="2000" dirty="0"/>
              <a:t>Required contents, formatting/structure suggestions, submission instructions, additional protocols, etc.</a:t>
            </a:r>
          </a:p>
          <a:p>
            <a:r>
              <a:rPr lang="en-US" sz="2400" dirty="0"/>
              <a:t>ISER Template</a:t>
            </a:r>
          </a:p>
          <a:p>
            <a:pPr lvl="1"/>
            <a:r>
              <a:rPr lang="en-US" sz="2000" dirty="0"/>
              <a:t>Word document with embedded formatting, structure, links to the </a:t>
            </a:r>
            <a:r>
              <a:rPr lang="en-US" sz="2000" i="1" dirty="0"/>
              <a:t>Guide</a:t>
            </a:r>
            <a:r>
              <a:rPr lang="en-US" sz="2000" dirty="0"/>
              <a:t>, etc. </a:t>
            </a:r>
          </a:p>
          <a:p>
            <a:r>
              <a:rPr lang="en-US" sz="2400" dirty="0"/>
              <a:t>Available on ACCJC website – </a:t>
            </a:r>
            <a:r>
              <a:rPr lang="en-US" sz="2400" dirty="0">
                <a:hlinkClick r:id="rId4"/>
              </a:rPr>
              <a:t>Resources &gt; Guides &amp; Manuals</a:t>
            </a:r>
            <a:endParaRPr lang="en-US" sz="2400" dirty="0"/>
          </a:p>
        </p:txBody>
      </p:sp>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02102">
            <a:off x="7866413" y="1703368"/>
            <a:ext cx="3823780" cy="4948420"/>
          </a:xfrm>
          <a:prstGeom prst="rect">
            <a:avLst/>
          </a:prstGeom>
          <a:solidFill>
            <a:schemeClr val="bg1"/>
          </a:solidFill>
          <a:ln>
            <a:solidFill>
              <a:schemeClr val="tx1"/>
            </a:solidFill>
          </a:ln>
          <a:effectLst>
            <a:glow rad="101600">
              <a:schemeClr val="accent3">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26702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Framework for Ongoing Improvement</a:t>
            </a:r>
            <a:endParaRPr lang="en-US" b="1" dirty="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sz="3733" dirty="0"/>
          </a:p>
          <a:p>
            <a:r>
              <a:rPr lang="en-US" sz="3600" dirty="0"/>
              <a:t> Power of Self-Reflection</a:t>
            </a:r>
          </a:p>
          <a:p>
            <a:r>
              <a:rPr lang="en-US" sz="3600" dirty="0"/>
              <a:t> Power of Peer Review</a:t>
            </a:r>
          </a:p>
          <a:p>
            <a:r>
              <a:rPr lang="en-US" sz="3600" dirty="0"/>
              <a:t> Power of Accredited Status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939" y="2220876"/>
            <a:ext cx="3557205" cy="3560837"/>
          </a:xfrm>
          <a:prstGeom prst="rect">
            <a:avLst/>
          </a:prstGeom>
        </p:spPr>
      </p:pic>
    </p:spTree>
    <p:extLst>
      <p:ext uri="{BB962C8B-B14F-4D97-AF65-F5344CB8AC3E}">
        <p14:creationId xmlns:p14="http://schemas.microsoft.com/office/powerpoint/2010/main" val="372308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90948" y="1928147"/>
            <a:ext cx="5201355" cy="3873261"/>
          </a:xfrm>
          <a:ln w="19050">
            <a:noFill/>
          </a:ln>
        </p:spPr>
        <p:txBody>
          <a:bodyPr>
            <a:normAutofit/>
          </a:bodyPr>
          <a:lstStyle/>
          <a:p>
            <a:pPr marL="0" indent="0">
              <a:buNone/>
            </a:pPr>
            <a:r>
              <a:rPr lang="en-US" sz="2000" b="1" dirty="0"/>
              <a:t>Reports at a Glance:</a:t>
            </a:r>
          </a:p>
          <a:p>
            <a:r>
              <a:rPr lang="en-US" sz="2000" dirty="0"/>
              <a:t>Institutional Self-Evaluation Report (ISER)    </a:t>
            </a:r>
            <a:r>
              <a:rPr lang="en-US" sz="1600" i="1" dirty="0"/>
              <a:t>(Required for all members every 7 years)</a:t>
            </a:r>
            <a:endParaRPr lang="en-US" sz="2000" i="1" dirty="0"/>
          </a:p>
          <a:p>
            <a:r>
              <a:rPr lang="en-US" sz="2000" dirty="0"/>
              <a:t>Follow-Up Reports</a:t>
            </a:r>
            <a:br>
              <a:rPr lang="en-US" sz="2000" dirty="0"/>
            </a:br>
            <a:r>
              <a:rPr lang="en-US" sz="1600" i="1" dirty="0"/>
              <a:t>(Only when required by the Commission)</a:t>
            </a:r>
            <a:endParaRPr lang="en-US" sz="1800" i="1" dirty="0"/>
          </a:p>
          <a:p>
            <a:r>
              <a:rPr lang="en-US" sz="2000" dirty="0"/>
              <a:t>Midterm Reports</a:t>
            </a:r>
            <a:br>
              <a:rPr lang="en-US" sz="2000" dirty="0"/>
            </a:br>
            <a:r>
              <a:rPr lang="en-US" sz="1600" i="1" dirty="0"/>
              <a:t>(Required for all members 4</a:t>
            </a:r>
            <a:r>
              <a:rPr lang="en-US" sz="1600" i="1" baseline="30000" dirty="0"/>
              <a:t>th</a:t>
            </a:r>
            <a:r>
              <a:rPr lang="en-US" sz="1600" i="1" dirty="0"/>
              <a:t> year after comp review)</a:t>
            </a:r>
            <a:endParaRPr lang="en-US" sz="2000" dirty="0"/>
          </a:p>
          <a:p>
            <a:r>
              <a:rPr lang="en-US" sz="2000" dirty="0"/>
              <a:t>Annual Report and Annual Fiscal Report </a:t>
            </a:r>
            <a:br>
              <a:rPr lang="en-US" sz="2000" dirty="0"/>
            </a:br>
            <a:r>
              <a:rPr lang="en-US" sz="1700" i="1" dirty="0"/>
              <a:t>(Required for all members on an annual basis)</a:t>
            </a:r>
            <a:r>
              <a:rPr lang="en-US" sz="2000" i="1" dirty="0"/>
              <a:t> </a:t>
            </a:r>
          </a:p>
          <a:p>
            <a:r>
              <a:rPr lang="en-US" sz="2000" dirty="0"/>
              <a:t>Substantive Change</a:t>
            </a:r>
            <a:br>
              <a:rPr lang="en-US" sz="2000" dirty="0"/>
            </a:br>
            <a:r>
              <a:rPr lang="en-US" sz="1600" i="1" dirty="0"/>
              <a:t>(Required for all members under specific circumstances)</a:t>
            </a:r>
            <a:endParaRPr lang="en-US" sz="1600" dirty="0"/>
          </a:p>
        </p:txBody>
      </p:sp>
      <p:pic>
        <p:nvPicPr>
          <p:cNvPr id="2" name="Picture 1"/>
          <p:cNvPicPr>
            <a:picLocks noChangeAspect="1"/>
          </p:cNvPicPr>
          <p:nvPr/>
        </p:nvPicPr>
        <p:blipFill>
          <a:blip r:embed="rId3"/>
          <a:stretch>
            <a:fillRect/>
          </a:stretch>
        </p:blipFill>
        <p:spPr>
          <a:xfrm>
            <a:off x="625069" y="1690688"/>
            <a:ext cx="5784167" cy="4333170"/>
          </a:xfrm>
          <a:prstGeom prst="rect">
            <a:avLst/>
          </a:prstGeom>
        </p:spPr>
      </p:pic>
      <p:sp>
        <p:nvSpPr>
          <p:cNvPr id="3" name="Title 2"/>
          <p:cNvSpPr>
            <a:spLocks noGrp="1"/>
          </p:cNvSpPr>
          <p:nvPr>
            <p:ph type="title"/>
          </p:nvPr>
        </p:nvSpPr>
        <p:spPr/>
        <p:txBody>
          <a:bodyPr/>
          <a:lstStyle/>
          <a:p>
            <a:pPr algn="ctr"/>
            <a:r>
              <a:rPr lang="en-US" b="1" dirty="0"/>
              <a:t>ACCJC’s Accreditation Cycle &amp; Reports</a:t>
            </a:r>
          </a:p>
        </p:txBody>
      </p:sp>
      <p:sp>
        <p:nvSpPr>
          <p:cNvPr id="4" name="4-Point Star 3"/>
          <p:cNvSpPr/>
          <p:nvPr/>
        </p:nvSpPr>
        <p:spPr>
          <a:xfrm>
            <a:off x="2320635" y="1805044"/>
            <a:ext cx="568036" cy="482544"/>
          </a:xfrm>
          <a:prstGeom prst="star4">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7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ABF851-241D-4B74-9C7E-29470BEF4546}"/>
              </a:ext>
            </a:extLst>
          </p:cNvPr>
          <p:cNvSpPr/>
          <p:nvPr/>
        </p:nvSpPr>
        <p:spPr>
          <a:xfrm>
            <a:off x="4016188" y="5280212"/>
            <a:ext cx="3630706"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944E24F-2779-42D7-A4BE-BD4DAF38892C}"/>
              </a:ext>
            </a:extLst>
          </p:cNvPr>
          <p:cNvGraphicFramePr/>
          <p:nvPr>
            <p:extLst>
              <p:ext uri="{D42A27DB-BD31-4B8C-83A1-F6EECF244321}">
                <p14:modId xmlns:p14="http://schemas.microsoft.com/office/powerpoint/2010/main" val="3402411429"/>
              </p:ext>
            </p:extLst>
          </p:nvPr>
        </p:nvGraphicFramePr>
        <p:xfrm>
          <a:off x="450209" y="906817"/>
          <a:ext cx="1129158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FECFEBE-B509-4385-8E8C-1FD554104FB6}"/>
              </a:ext>
            </a:extLst>
          </p:cNvPr>
          <p:cNvSpPr txBox="1"/>
          <p:nvPr/>
        </p:nvSpPr>
        <p:spPr>
          <a:xfrm>
            <a:off x="4043082" y="5307106"/>
            <a:ext cx="3603812" cy="338554"/>
          </a:xfrm>
          <a:prstGeom prst="rect">
            <a:avLst/>
          </a:prstGeom>
          <a:noFill/>
        </p:spPr>
        <p:txBody>
          <a:bodyPr wrap="square" rtlCol="0">
            <a:spAutoFit/>
          </a:bodyPr>
          <a:lstStyle/>
          <a:p>
            <a:r>
              <a:rPr lang="en-US" sz="1600" dirty="0">
                <a:solidFill>
                  <a:schemeClr val="bg1"/>
                </a:solidFill>
              </a:rPr>
              <a:t>ACCJC Commission action January 2025</a:t>
            </a:r>
          </a:p>
        </p:txBody>
      </p:sp>
      <p:sp>
        <p:nvSpPr>
          <p:cNvPr id="9" name="TextBox 8">
            <a:extLst>
              <a:ext uri="{FF2B5EF4-FFF2-40B4-BE49-F238E27FC236}">
                <a16:creationId xmlns:a16="http://schemas.microsoft.com/office/drawing/2014/main" id="{5311B63B-83F1-42D4-AE29-EF47F5FBABC7}"/>
              </a:ext>
            </a:extLst>
          </p:cNvPr>
          <p:cNvSpPr txBox="1"/>
          <p:nvPr/>
        </p:nvSpPr>
        <p:spPr>
          <a:xfrm>
            <a:off x="450209" y="532516"/>
            <a:ext cx="11291581" cy="769441"/>
          </a:xfrm>
          <a:prstGeom prst="rect">
            <a:avLst/>
          </a:prstGeom>
          <a:noFill/>
        </p:spPr>
        <p:txBody>
          <a:bodyPr wrap="square" rtlCol="0">
            <a:spAutoFit/>
          </a:bodyPr>
          <a:lstStyle/>
          <a:p>
            <a:pPr algn="ctr"/>
            <a:r>
              <a:rPr lang="en-US" sz="4400" dirty="0">
                <a:solidFill>
                  <a:schemeClr val="accent1"/>
                </a:solidFill>
                <a:latin typeface="Times New Roman" panose="02020603050405020304" pitchFamily="18" charset="0"/>
                <a:cs typeface="Times New Roman" panose="02020603050405020304" pitchFamily="18" charset="0"/>
              </a:rPr>
              <a:t>Accreditation Timeline</a:t>
            </a:r>
          </a:p>
        </p:txBody>
      </p:sp>
    </p:spTree>
    <p:extLst>
      <p:ext uri="{BB962C8B-B14F-4D97-AF65-F5344CB8AC3E}">
        <p14:creationId xmlns:p14="http://schemas.microsoft.com/office/powerpoint/2010/main" val="292261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b="1" dirty="0"/>
              <a:t>Quick Review: Accreditation 101</a:t>
            </a:r>
          </a:p>
        </p:txBody>
      </p:sp>
      <p:sp>
        <p:nvSpPr>
          <p:cNvPr id="3" name="Content Placeholder 2"/>
          <p:cNvSpPr>
            <a:spLocks noGrp="1"/>
          </p:cNvSpPr>
          <p:nvPr>
            <p:ph idx="1"/>
          </p:nvPr>
        </p:nvSpPr>
        <p:spPr>
          <a:xfrm>
            <a:off x="838199" y="1825625"/>
            <a:ext cx="10789693" cy="4145805"/>
          </a:xfrm>
        </p:spPr>
        <p:txBody>
          <a:bodyPr>
            <a:noAutofit/>
          </a:bodyPr>
          <a:lstStyle/>
          <a:p>
            <a:pPr marL="0" indent="0">
              <a:buNone/>
            </a:pPr>
            <a:r>
              <a:rPr lang="en-US" dirty="0"/>
              <a:t>Accreditation is a </a:t>
            </a:r>
            <a:r>
              <a:rPr lang="en-US" b="1" dirty="0">
                <a:solidFill>
                  <a:schemeClr val="accent5">
                    <a:lumMod val="75000"/>
                  </a:schemeClr>
                </a:solidFill>
              </a:rPr>
              <a:t>practice </a:t>
            </a:r>
            <a:r>
              <a:rPr lang="en-US" dirty="0"/>
              <a:t>of academic quality control</a:t>
            </a:r>
          </a:p>
          <a:p>
            <a:pPr lvl="1">
              <a:spcBef>
                <a:spcPts val="400"/>
              </a:spcBef>
            </a:pPr>
            <a:r>
              <a:rPr lang="en-US" sz="2000" b="1" dirty="0"/>
              <a:t>Promotes</a:t>
            </a:r>
            <a:r>
              <a:rPr lang="en-US" sz="2000" dirty="0"/>
              <a:t> institutional excellence through application</a:t>
            </a:r>
            <a:r>
              <a:rPr lang="en-US" sz="2000" b="1" dirty="0"/>
              <a:t> </a:t>
            </a:r>
            <a:r>
              <a:rPr lang="en-US" sz="2000" dirty="0"/>
              <a:t>of standards</a:t>
            </a:r>
          </a:p>
          <a:p>
            <a:pPr lvl="1">
              <a:spcBef>
                <a:spcPts val="400"/>
              </a:spcBef>
            </a:pPr>
            <a:r>
              <a:rPr lang="en-US" sz="2000" b="1" dirty="0"/>
              <a:t>Advances</a:t>
            </a:r>
            <a:r>
              <a:rPr lang="en-US" sz="2000" dirty="0"/>
              <a:t> meaningful and effective </a:t>
            </a:r>
            <a:r>
              <a:rPr lang="en-US" sz="2000" b="1" dirty="0"/>
              <a:t>student learning and achievement</a:t>
            </a:r>
          </a:p>
          <a:p>
            <a:pPr lvl="1">
              <a:spcBef>
                <a:spcPts val="400"/>
              </a:spcBef>
            </a:pPr>
            <a:r>
              <a:rPr lang="en-US" sz="2000" b="1" dirty="0"/>
              <a:t>Provides </a:t>
            </a:r>
            <a:r>
              <a:rPr lang="en-US" sz="2000" dirty="0"/>
              <a:t>assurance to students, general public, &amp; others of quality of educational offerings</a:t>
            </a:r>
            <a:endParaRPr lang="en-US" sz="2000" b="1" dirty="0"/>
          </a:p>
          <a:p>
            <a:pPr marL="0" indent="0">
              <a:spcBef>
                <a:spcPts val="0"/>
              </a:spcBef>
              <a:buNone/>
            </a:pPr>
            <a:endParaRPr lang="en-US" sz="1200" dirty="0"/>
          </a:p>
          <a:p>
            <a:pPr marL="0" indent="0">
              <a:spcBef>
                <a:spcPts val="0"/>
              </a:spcBef>
              <a:buNone/>
            </a:pPr>
            <a:r>
              <a:rPr lang="en-US" dirty="0"/>
              <a:t>Using </a:t>
            </a:r>
            <a:r>
              <a:rPr lang="en-US" b="1" dirty="0">
                <a:solidFill>
                  <a:schemeClr val="accent5">
                    <a:lumMod val="75000"/>
                  </a:schemeClr>
                </a:solidFill>
              </a:rPr>
              <a:t>processes</a:t>
            </a:r>
            <a:r>
              <a:rPr lang="en-US" b="1" dirty="0"/>
              <a:t> </a:t>
            </a:r>
            <a:r>
              <a:rPr lang="en-US" dirty="0"/>
              <a:t>characterized by a unique commitment to </a:t>
            </a:r>
            <a:r>
              <a:rPr lang="en-US" b="1" dirty="0">
                <a:solidFill>
                  <a:schemeClr val="accent1"/>
                </a:solidFill>
              </a:rPr>
              <a:t>peer review</a:t>
            </a:r>
          </a:p>
          <a:p>
            <a:pPr lvl="1">
              <a:spcBef>
                <a:spcPts val="400"/>
              </a:spcBef>
            </a:pPr>
            <a:r>
              <a:rPr lang="en-US" sz="2000" dirty="0"/>
              <a:t>Comprehensive evaluations are </a:t>
            </a:r>
            <a:r>
              <a:rPr lang="en-US" sz="2000" b="1" dirty="0"/>
              <a:t>practitioner-based</a:t>
            </a:r>
            <a:r>
              <a:rPr lang="en-US" sz="2000" dirty="0"/>
              <a:t> </a:t>
            </a:r>
            <a:r>
              <a:rPr lang="en-US" sz="2000" b="1" dirty="0"/>
              <a:t>and mission-focused</a:t>
            </a:r>
          </a:p>
          <a:p>
            <a:pPr lvl="1">
              <a:spcBef>
                <a:spcPts val="400"/>
              </a:spcBef>
            </a:pPr>
            <a:r>
              <a:rPr lang="en-US" sz="2000" b="1" dirty="0"/>
              <a:t>Consistent Standards</a:t>
            </a:r>
            <a:r>
              <a:rPr lang="en-US" sz="2000" dirty="0"/>
              <a:t> for quality, implemented by </a:t>
            </a:r>
            <a:r>
              <a:rPr lang="en-US" sz="2000" b="1" dirty="0"/>
              <a:t>different types of institutions</a:t>
            </a:r>
          </a:p>
          <a:p>
            <a:pPr marL="0" indent="0">
              <a:spcBef>
                <a:spcPts val="0"/>
              </a:spcBef>
              <a:buNone/>
            </a:pPr>
            <a:endParaRPr lang="en-US" sz="1200" dirty="0"/>
          </a:p>
          <a:p>
            <a:pPr marL="0" indent="0">
              <a:spcBef>
                <a:spcPts val="0"/>
              </a:spcBef>
              <a:buNone/>
            </a:pPr>
            <a:r>
              <a:rPr lang="en-US" dirty="0"/>
              <a:t>With immediately practical </a:t>
            </a:r>
            <a:r>
              <a:rPr lang="en-US" b="1" dirty="0">
                <a:solidFill>
                  <a:schemeClr val="accent5">
                    <a:lumMod val="75000"/>
                  </a:schemeClr>
                </a:solidFill>
              </a:rPr>
              <a:t>benefits</a:t>
            </a:r>
            <a:r>
              <a:rPr lang="en-US" b="1" dirty="0"/>
              <a:t> </a:t>
            </a:r>
            <a:r>
              <a:rPr lang="en-US" dirty="0"/>
              <a:t>for students</a:t>
            </a:r>
            <a:endParaRPr lang="en-US" b="1" dirty="0"/>
          </a:p>
          <a:p>
            <a:pPr marL="627063">
              <a:spcBef>
                <a:spcPts val="400"/>
              </a:spcBef>
            </a:pPr>
            <a:r>
              <a:rPr lang="en-US" sz="2000" dirty="0"/>
              <a:t>Enables access to </a:t>
            </a:r>
            <a:r>
              <a:rPr lang="en-US" sz="2000" b="1" dirty="0"/>
              <a:t>Title IV programs (Federal Student Aid)</a:t>
            </a:r>
          </a:p>
          <a:p>
            <a:pPr marL="627063">
              <a:spcBef>
                <a:spcPts val="400"/>
              </a:spcBef>
            </a:pPr>
            <a:r>
              <a:rPr lang="en-US" sz="2000" dirty="0"/>
              <a:t>Ensures </a:t>
            </a:r>
            <a:r>
              <a:rPr lang="en-US" sz="2000" b="1" dirty="0"/>
              <a:t>creditability of degrees and credentials</a:t>
            </a:r>
            <a:r>
              <a:rPr lang="en-US" sz="2000" dirty="0"/>
              <a:t> for transfer and employment</a:t>
            </a:r>
          </a:p>
          <a:p>
            <a:pPr marL="627063">
              <a:spcBef>
                <a:spcPts val="400"/>
              </a:spcBef>
            </a:pPr>
            <a:r>
              <a:rPr lang="en-US" sz="2000" dirty="0"/>
              <a:t>Encourages institutional innovation in response to changing student needs</a:t>
            </a:r>
            <a:endParaRPr lang="en-US" dirty="0"/>
          </a:p>
        </p:txBody>
      </p:sp>
    </p:spTree>
    <p:extLst>
      <p:ext uri="{BB962C8B-B14F-4D97-AF65-F5344CB8AC3E}">
        <p14:creationId xmlns:p14="http://schemas.microsoft.com/office/powerpoint/2010/main" val="14082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Intended Outcome for the Self-Evaluation</a:t>
            </a:r>
          </a:p>
        </p:txBody>
      </p:sp>
      <p:pic>
        <p:nvPicPr>
          <p:cNvPr id="5" name="Picture 4" descr="Life of an Educator - Dr. Justin Tarte: How well does your team collaborate...?"/>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861980" y="2618739"/>
            <a:ext cx="3850924" cy="3352691"/>
          </a:xfrm>
          <a:prstGeom prst="rect">
            <a:avLst/>
          </a:prstGeom>
        </p:spPr>
      </p:pic>
      <p:sp>
        <p:nvSpPr>
          <p:cNvPr id="3" name="Content Placeholder 2"/>
          <p:cNvSpPr>
            <a:spLocks noGrp="1"/>
          </p:cNvSpPr>
          <p:nvPr>
            <p:ph idx="1"/>
          </p:nvPr>
        </p:nvSpPr>
        <p:spPr/>
        <p:txBody>
          <a:bodyPr/>
          <a:lstStyle/>
          <a:p>
            <a:pPr marL="0" indent="0">
              <a:buNone/>
            </a:pPr>
            <a:r>
              <a:rPr lang="en-US" b="1" dirty="0"/>
              <a:t>The goal is an Institutional Self-Evaluation Report (ISER) that:</a:t>
            </a:r>
          </a:p>
          <a:p>
            <a:pPr>
              <a:spcAft>
                <a:spcPts val="1200"/>
              </a:spcAft>
            </a:pPr>
            <a:r>
              <a:rPr lang="en-US" sz="2400" dirty="0"/>
              <a:t>Reflects an authentic, collaborative, and mission-focused self-evaluation</a:t>
            </a:r>
          </a:p>
          <a:p>
            <a:r>
              <a:rPr lang="en-US" sz="2400" dirty="0"/>
              <a:t>Demonstrates how your college: </a:t>
            </a:r>
            <a:endParaRPr lang="en-US" dirty="0"/>
          </a:p>
          <a:p>
            <a:pPr lvl="1"/>
            <a:r>
              <a:rPr lang="en-US" dirty="0"/>
              <a:t>Aligns with Standards</a:t>
            </a:r>
          </a:p>
          <a:p>
            <a:pPr lvl="1"/>
            <a:r>
              <a:rPr lang="en-US" dirty="0"/>
              <a:t>Exemplifies academic quality</a:t>
            </a:r>
          </a:p>
          <a:p>
            <a:pPr lvl="1"/>
            <a:r>
              <a:rPr lang="en-US" dirty="0"/>
              <a:t>Continues to learn and improve</a:t>
            </a:r>
          </a:p>
          <a:p>
            <a:pPr>
              <a:spcAft>
                <a:spcPts val="1200"/>
              </a:spcAft>
            </a:pPr>
            <a:r>
              <a:rPr lang="en-US" sz="2400" dirty="0"/>
              <a:t>Serves as a framework for fostering ongoing institutional </a:t>
            </a:r>
            <a:br>
              <a:rPr lang="en-US" sz="2400" dirty="0"/>
            </a:br>
            <a:r>
              <a:rPr lang="en-US" sz="2400" dirty="0"/>
              <a:t>excellence and student success</a:t>
            </a:r>
          </a:p>
          <a:p>
            <a:endParaRPr lang="en-US" dirty="0"/>
          </a:p>
          <a:p>
            <a:endParaRPr lang="en-US" dirty="0"/>
          </a:p>
        </p:txBody>
      </p:sp>
    </p:spTree>
    <p:extLst>
      <p:ext uri="{BB962C8B-B14F-4D97-AF65-F5344CB8AC3E}">
        <p14:creationId xmlns:p14="http://schemas.microsoft.com/office/powerpoint/2010/main" val="344999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Based on Four Interconnected Standards</a:t>
            </a:r>
          </a:p>
        </p:txBody>
      </p:sp>
      <p:sp>
        <p:nvSpPr>
          <p:cNvPr id="4" name="Rounded Rectangle 3"/>
          <p:cNvSpPr/>
          <p:nvPr/>
        </p:nvSpPr>
        <p:spPr>
          <a:xfrm>
            <a:off x="852381" y="1825626"/>
            <a:ext cx="2621280" cy="407159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t>Standard I</a:t>
            </a:r>
          </a:p>
        </p:txBody>
      </p:sp>
      <p:sp>
        <p:nvSpPr>
          <p:cNvPr id="10" name="Rounded Rectangle 9"/>
          <p:cNvSpPr/>
          <p:nvPr/>
        </p:nvSpPr>
        <p:spPr>
          <a:xfrm>
            <a:off x="3474368" y="1825626"/>
            <a:ext cx="2621280" cy="407159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t>Standard II</a:t>
            </a:r>
          </a:p>
        </p:txBody>
      </p:sp>
      <p:sp>
        <p:nvSpPr>
          <p:cNvPr id="11" name="Rounded Rectangle 10"/>
          <p:cNvSpPr/>
          <p:nvPr/>
        </p:nvSpPr>
        <p:spPr>
          <a:xfrm>
            <a:off x="6096355" y="1825626"/>
            <a:ext cx="2621280" cy="407159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t>Standard III</a:t>
            </a:r>
          </a:p>
        </p:txBody>
      </p:sp>
      <p:sp>
        <p:nvSpPr>
          <p:cNvPr id="12" name="Rounded Rectangle 11"/>
          <p:cNvSpPr/>
          <p:nvPr/>
        </p:nvSpPr>
        <p:spPr>
          <a:xfrm>
            <a:off x="8718340" y="1825626"/>
            <a:ext cx="2621280" cy="407159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t>Standard IV</a:t>
            </a:r>
          </a:p>
        </p:txBody>
      </p:sp>
      <p:sp>
        <p:nvSpPr>
          <p:cNvPr id="13" name="Rounded Rectangle 12"/>
          <p:cNvSpPr/>
          <p:nvPr/>
        </p:nvSpPr>
        <p:spPr>
          <a:xfrm>
            <a:off x="879513" y="2440727"/>
            <a:ext cx="2560320" cy="969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t>Mission, Academic </a:t>
            </a:r>
            <a:br>
              <a:rPr lang="en-US" b="1" dirty="0"/>
            </a:br>
            <a:r>
              <a:rPr lang="en-US" b="1" dirty="0"/>
              <a:t>Quality &amp; Institutional Effectiveness, &amp; Integrity</a:t>
            </a:r>
          </a:p>
        </p:txBody>
      </p:sp>
      <p:sp>
        <p:nvSpPr>
          <p:cNvPr id="19" name="Rounded Rectangle 18"/>
          <p:cNvSpPr/>
          <p:nvPr/>
        </p:nvSpPr>
        <p:spPr>
          <a:xfrm>
            <a:off x="6201984" y="2458726"/>
            <a:ext cx="2438400" cy="9621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t>Resources</a:t>
            </a:r>
          </a:p>
        </p:txBody>
      </p:sp>
      <p:sp>
        <p:nvSpPr>
          <p:cNvPr id="30" name="Rounded Rectangle 29"/>
          <p:cNvSpPr/>
          <p:nvPr/>
        </p:nvSpPr>
        <p:spPr>
          <a:xfrm>
            <a:off x="8823264" y="2458726"/>
            <a:ext cx="2438400" cy="10227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t>Leadership &amp; Governance</a:t>
            </a:r>
            <a:endParaRPr lang="en-US" sz="2400" b="1" dirty="0"/>
          </a:p>
        </p:txBody>
      </p:sp>
      <p:sp>
        <p:nvSpPr>
          <p:cNvPr id="34" name="Rounded Rectangle 33"/>
          <p:cNvSpPr/>
          <p:nvPr/>
        </p:nvSpPr>
        <p:spPr>
          <a:xfrm>
            <a:off x="3568623" y="2440727"/>
            <a:ext cx="2438400" cy="969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t>Student Learning Programs &amp; Services</a:t>
            </a:r>
          </a:p>
        </p:txBody>
      </p:sp>
      <p:sp>
        <p:nvSpPr>
          <p:cNvPr id="14" name="Rounded Rectangle 13"/>
          <p:cNvSpPr/>
          <p:nvPr/>
        </p:nvSpPr>
        <p:spPr>
          <a:xfrm>
            <a:off x="947343" y="3383280"/>
            <a:ext cx="237744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Mission</a:t>
            </a:r>
          </a:p>
        </p:txBody>
      </p:sp>
      <p:sp>
        <p:nvSpPr>
          <p:cNvPr id="15" name="Rounded Rectangle 14"/>
          <p:cNvSpPr/>
          <p:nvPr/>
        </p:nvSpPr>
        <p:spPr>
          <a:xfrm>
            <a:off x="947343" y="4192524"/>
            <a:ext cx="237744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Assuring Academic Quality &amp; Institutional Effectiveness</a:t>
            </a:r>
          </a:p>
        </p:txBody>
      </p:sp>
      <p:sp>
        <p:nvSpPr>
          <p:cNvPr id="16" name="Rounded Rectangle 15"/>
          <p:cNvSpPr/>
          <p:nvPr/>
        </p:nvSpPr>
        <p:spPr>
          <a:xfrm>
            <a:off x="947343" y="5001768"/>
            <a:ext cx="2377440" cy="73030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 Institutional Integrity </a:t>
            </a:r>
          </a:p>
        </p:txBody>
      </p:sp>
      <p:sp>
        <p:nvSpPr>
          <p:cNvPr id="17" name="Rounded Rectangle 16"/>
          <p:cNvSpPr/>
          <p:nvPr/>
        </p:nvSpPr>
        <p:spPr>
          <a:xfrm>
            <a:off x="6217920" y="3383280"/>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Human Resources</a:t>
            </a:r>
          </a:p>
        </p:txBody>
      </p:sp>
      <p:sp>
        <p:nvSpPr>
          <p:cNvPr id="18" name="Rounded Rectangle 17"/>
          <p:cNvSpPr/>
          <p:nvPr/>
        </p:nvSpPr>
        <p:spPr>
          <a:xfrm>
            <a:off x="6217920" y="4584018"/>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Technology Resources</a:t>
            </a:r>
          </a:p>
        </p:txBody>
      </p:sp>
      <p:sp>
        <p:nvSpPr>
          <p:cNvPr id="20" name="Rounded Rectangle 19"/>
          <p:cNvSpPr/>
          <p:nvPr/>
        </p:nvSpPr>
        <p:spPr>
          <a:xfrm>
            <a:off x="6217920" y="5184388"/>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Financial Resources</a:t>
            </a:r>
          </a:p>
        </p:txBody>
      </p:sp>
      <p:sp>
        <p:nvSpPr>
          <p:cNvPr id="21" name="Rounded Rectangle 20"/>
          <p:cNvSpPr/>
          <p:nvPr/>
        </p:nvSpPr>
        <p:spPr>
          <a:xfrm>
            <a:off x="6218275" y="3983649"/>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Physical Resources</a:t>
            </a:r>
          </a:p>
        </p:txBody>
      </p:sp>
      <p:sp>
        <p:nvSpPr>
          <p:cNvPr id="22" name="Rounded Rectangle 21"/>
          <p:cNvSpPr/>
          <p:nvPr/>
        </p:nvSpPr>
        <p:spPr>
          <a:xfrm>
            <a:off x="8853744" y="3383280"/>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Decision-Making Roles &amp; Responsibilities</a:t>
            </a:r>
          </a:p>
        </p:txBody>
      </p:sp>
      <p:sp>
        <p:nvSpPr>
          <p:cNvPr id="23" name="Rounded Rectangle 22"/>
          <p:cNvSpPr/>
          <p:nvPr/>
        </p:nvSpPr>
        <p:spPr>
          <a:xfrm>
            <a:off x="8853744" y="4578096"/>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Governing Board</a:t>
            </a:r>
          </a:p>
        </p:txBody>
      </p:sp>
      <p:sp>
        <p:nvSpPr>
          <p:cNvPr id="24" name="Rounded Rectangle 23"/>
          <p:cNvSpPr/>
          <p:nvPr/>
        </p:nvSpPr>
        <p:spPr>
          <a:xfrm>
            <a:off x="8853744" y="5175504"/>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Multi-College Systems or Districts</a:t>
            </a:r>
          </a:p>
        </p:txBody>
      </p:sp>
      <p:sp>
        <p:nvSpPr>
          <p:cNvPr id="25" name="Rounded Rectangle 24"/>
          <p:cNvSpPr/>
          <p:nvPr/>
        </p:nvSpPr>
        <p:spPr>
          <a:xfrm>
            <a:off x="8853744" y="3980688"/>
            <a:ext cx="237744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Chief Executive Officer</a:t>
            </a:r>
          </a:p>
        </p:txBody>
      </p:sp>
      <p:sp>
        <p:nvSpPr>
          <p:cNvPr id="26" name="Rounded Rectangle 25"/>
          <p:cNvSpPr/>
          <p:nvPr/>
        </p:nvSpPr>
        <p:spPr>
          <a:xfrm>
            <a:off x="3568623" y="3383280"/>
            <a:ext cx="237744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Instructional Programs</a:t>
            </a:r>
          </a:p>
        </p:txBody>
      </p:sp>
      <p:sp>
        <p:nvSpPr>
          <p:cNvPr id="27" name="Rounded Rectangle 26"/>
          <p:cNvSpPr/>
          <p:nvPr/>
        </p:nvSpPr>
        <p:spPr>
          <a:xfrm>
            <a:off x="3566160" y="4192394"/>
            <a:ext cx="237744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Library &amp; Learning Support Services</a:t>
            </a:r>
          </a:p>
        </p:txBody>
      </p:sp>
      <p:sp>
        <p:nvSpPr>
          <p:cNvPr id="28" name="Rounded Rectangle 27"/>
          <p:cNvSpPr/>
          <p:nvPr/>
        </p:nvSpPr>
        <p:spPr>
          <a:xfrm>
            <a:off x="3566160" y="5001508"/>
            <a:ext cx="237744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Student Support Services</a:t>
            </a:r>
          </a:p>
        </p:txBody>
      </p:sp>
    </p:spTree>
    <p:extLst>
      <p:ext uri="{BB962C8B-B14F-4D97-AF65-F5344CB8AC3E}">
        <p14:creationId xmlns:p14="http://schemas.microsoft.com/office/powerpoint/2010/main" val="80084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Key Concepts Woven Throughout Standards</a:t>
            </a:r>
          </a:p>
        </p:txBody>
      </p:sp>
      <p:sp>
        <p:nvSpPr>
          <p:cNvPr id="3" name="Content Placeholder 2"/>
          <p:cNvSpPr>
            <a:spLocks noGrp="1"/>
          </p:cNvSpPr>
          <p:nvPr>
            <p:ph idx="1"/>
          </p:nvPr>
        </p:nvSpPr>
        <p:spPr/>
        <p:txBody>
          <a:bodyPr>
            <a:normAutofit/>
          </a:bodyPr>
          <a:lstStyle/>
          <a:p>
            <a:r>
              <a:rPr lang="en-US" sz="3200" dirty="0"/>
              <a:t>Focus on achieving institutional </a:t>
            </a:r>
            <a:r>
              <a:rPr lang="en-US" sz="3200" b="1" dirty="0">
                <a:solidFill>
                  <a:schemeClr val="accent5">
                    <a:lumMod val="75000"/>
                  </a:schemeClr>
                </a:solidFill>
              </a:rPr>
              <a:t>mission</a:t>
            </a:r>
          </a:p>
          <a:p>
            <a:r>
              <a:rPr lang="en-US" sz="3200" dirty="0"/>
              <a:t>Integrity and honesty in </a:t>
            </a:r>
            <a:r>
              <a:rPr lang="en-US" sz="3200" b="1" dirty="0">
                <a:solidFill>
                  <a:srgbClr val="0070C0"/>
                </a:solidFill>
              </a:rPr>
              <a:t>institutional policies and actions</a:t>
            </a:r>
          </a:p>
          <a:p>
            <a:r>
              <a:rPr lang="en-US" sz="3200" dirty="0"/>
              <a:t>Focus on </a:t>
            </a:r>
            <a:r>
              <a:rPr lang="en-US" sz="3200" b="1" dirty="0">
                <a:solidFill>
                  <a:srgbClr val="0070C0"/>
                </a:solidFill>
              </a:rPr>
              <a:t>student outcomes </a:t>
            </a:r>
          </a:p>
          <a:p>
            <a:pPr lvl="1"/>
            <a:r>
              <a:rPr lang="en-US" b="1" dirty="0"/>
              <a:t>Student achievement:  </a:t>
            </a:r>
            <a:r>
              <a:rPr lang="en-US" dirty="0"/>
              <a:t>Completion of meaningful educational goals</a:t>
            </a:r>
          </a:p>
          <a:p>
            <a:pPr lvl="1"/>
            <a:r>
              <a:rPr lang="en-US" b="1" dirty="0"/>
              <a:t>Student learning:</a:t>
            </a:r>
            <a:r>
              <a:rPr lang="en-US" dirty="0"/>
              <a:t>  Attainment of demonstrable knowledge and skills</a:t>
            </a:r>
            <a:endParaRPr lang="en-US" sz="2800" dirty="0"/>
          </a:p>
          <a:p>
            <a:r>
              <a:rPr lang="en-US" sz="3200" b="1" dirty="0">
                <a:solidFill>
                  <a:srgbClr val="0070C0"/>
                </a:solidFill>
              </a:rPr>
              <a:t>Metrics and evidence </a:t>
            </a:r>
            <a:r>
              <a:rPr lang="en-US" sz="3200" dirty="0"/>
              <a:t>used to assess institutional quality </a:t>
            </a:r>
          </a:p>
          <a:p>
            <a:r>
              <a:rPr lang="en-US" sz="3200" dirty="0"/>
              <a:t>Ongoing internal </a:t>
            </a:r>
            <a:r>
              <a:rPr lang="en-US" sz="3200" b="1" dirty="0">
                <a:solidFill>
                  <a:srgbClr val="0070C0"/>
                </a:solidFill>
              </a:rPr>
              <a:t>quality assurance practices</a:t>
            </a:r>
            <a:endParaRPr lang="en-US" sz="3200" b="1" dirty="0"/>
          </a:p>
          <a:p>
            <a:r>
              <a:rPr lang="en-US" sz="3200" b="1" dirty="0">
                <a:solidFill>
                  <a:srgbClr val="0070C0"/>
                </a:solidFill>
              </a:rPr>
              <a:t>Continuous improvement </a:t>
            </a:r>
            <a:r>
              <a:rPr lang="en-US" sz="3200" dirty="0"/>
              <a:t>for high performance</a:t>
            </a:r>
          </a:p>
        </p:txBody>
      </p:sp>
    </p:spTree>
    <p:extLst>
      <p:ext uri="{BB962C8B-B14F-4D97-AF65-F5344CB8AC3E}">
        <p14:creationId xmlns:p14="http://schemas.microsoft.com/office/powerpoint/2010/main" val="72852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A04222-946F-4B2C-BFE1-94F1DCCF57B6}"/>
              </a:ext>
            </a:extLst>
          </p:cNvPr>
          <p:cNvSpPr>
            <a:spLocks noGrp="1"/>
          </p:cNvSpPr>
          <p:nvPr>
            <p:ph type="title"/>
          </p:nvPr>
        </p:nvSpPr>
        <p:spPr/>
        <p:txBody>
          <a:bodyPr/>
          <a:lstStyle/>
          <a:p>
            <a:r>
              <a:rPr lang="en-US" b="1" dirty="0"/>
              <a:t>Standard IV – Leadership &amp; Governance </a:t>
            </a:r>
          </a:p>
        </p:txBody>
      </p:sp>
      <p:sp>
        <p:nvSpPr>
          <p:cNvPr id="3" name="Content Placeholder 2">
            <a:extLst>
              <a:ext uri="{FF2B5EF4-FFF2-40B4-BE49-F238E27FC236}">
                <a16:creationId xmlns:a16="http://schemas.microsoft.com/office/drawing/2014/main" id="{C94EC8FF-0033-4DF5-9297-2C73247FD78B}"/>
              </a:ext>
            </a:extLst>
          </p:cNvPr>
          <p:cNvSpPr>
            <a:spLocks noGrp="1"/>
          </p:cNvSpPr>
          <p:nvPr>
            <p:ph sz="half" idx="1"/>
          </p:nvPr>
        </p:nvSpPr>
        <p:spPr/>
        <p:txBody>
          <a:bodyPr>
            <a:normAutofit lnSpcReduction="10000"/>
          </a:bodyPr>
          <a:lstStyle/>
          <a:p>
            <a:endParaRPr lang="en-US" dirty="0"/>
          </a:p>
          <a:p>
            <a:endParaRPr lang="en-US" dirty="0"/>
          </a:p>
        </p:txBody>
      </p:sp>
      <p:sp>
        <p:nvSpPr>
          <p:cNvPr id="11" name="Content Placeholder 10">
            <a:extLst>
              <a:ext uri="{FF2B5EF4-FFF2-40B4-BE49-F238E27FC236}">
                <a16:creationId xmlns:a16="http://schemas.microsoft.com/office/drawing/2014/main" id="{1220620B-3414-4559-B8A3-C34086937E83}"/>
              </a:ext>
            </a:extLst>
          </p:cNvPr>
          <p:cNvSpPr>
            <a:spLocks noGrp="1"/>
          </p:cNvSpPr>
          <p:nvPr>
            <p:ph sz="half" idx="2"/>
          </p:nvPr>
        </p:nvSpPr>
        <p:spPr>
          <a:xfrm>
            <a:off x="3276600" y="1825625"/>
            <a:ext cx="8759687" cy="4351338"/>
          </a:xfrm>
        </p:spPr>
        <p:txBody>
          <a:bodyPr>
            <a:normAutofit lnSpcReduction="10000"/>
          </a:bodyPr>
          <a:lstStyle/>
          <a:p>
            <a:r>
              <a:rPr lang="en-US" b="1" dirty="0"/>
              <a:t>Standard IV.A:  </a:t>
            </a:r>
            <a:r>
              <a:rPr lang="en-US" dirty="0"/>
              <a:t>Decision-Making Roles &amp; Responsibilities</a:t>
            </a:r>
          </a:p>
          <a:p>
            <a:pPr lvl="1">
              <a:buFont typeface="Wingdings" panose="05000000000000000000" pitchFamily="2" charset="2"/>
              <a:buChar char="q"/>
            </a:pPr>
            <a:r>
              <a:rPr lang="en-US" dirty="0"/>
              <a:t> Sub-Standards IV.A.1 – IV.A.7 (seven total)</a:t>
            </a:r>
          </a:p>
          <a:p>
            <a:pPr marL="457200" lvl="1" indent="0">
              <a:buNone/>
            </a:pPr>
            <a:endParaRPr lang="en-US" dirty="0"/>
          </a:p>
          <a:p>
            <a:r>
              <a:rPr lang="en-US" b="1" dirty="0"/>
              <a:t>Standard IV.B:  </a:t>
            </a:r>
            <a:r>
              <a:rPr lang="en-US" dirty="0"/>
              <a:t>Chief Executive Officer</a:t>
            </a:r>
          </a:p>
          <a:p>
            <a:pPr lvl="1">
              <a:buFont typeface="Wingdings" panose="05000000000000000000" pitchFamily="2" charset="2"/>
              <a:buChar char="q"/>
            </a:pPr>
            <a:r>
              <a:rPr lang="en-US" dirty="0"/>
              <a:t> Sub-Standards IV.B.1 – IV.B.6 (six total)</a:t>
            </a:r>
          </a:p>
          <a:p>
            <a:pPr marL="457200" lvl="1" indent="0">
              <a:buNone/>
            </a:pPr>
            <a:endParaRPr lang="en-US" dirty="0"/>
          </a:p>
          <a:p>
            <a:r>
              <a:rPr lang="en-US" b="1" dirty="0">
                <a:solidFill>
                  <a:schemeClr val="accent5">
                    <a:lumMod val="75000"/>
                  </a:schemeClr>
                </a:solidFill>
              </a:rPr>
              <a:t>Standard IV.C:  Governing Board</a:t>
            </a:r>
          </a:p>
          <a:p>
            <a:pPr lvl="1">
              <a:buFont typeface="Wingdings" panose="05000000000000000000" pitchFamily="2" charset="2"/>
              <a:buChar char="q"/>
            </a:pPr>
            <a:r>
              <a:rPr lang="en-US" dirty="0"/>
              <a:t>  Sub-Standards IV.C.1 – IV.C.13 (thirteen total)</a:t>
            </a:r>
          </a:p>
          <a:p>
            <a:pPr marL="457200" lvl="1" indent="0">
              <a:buNone/>
            </a:pPr>
            <a:endParaRPr lang="en-US" dirty="0"/>
          </a:p>
          <a:p>
            <a:r>
              <a:rPr lang="en-US" b="1" dirty="0"/>
              <a:t>Standard IV.D: </a:t>
            </a:r>
            <a:r>
              <a:rPr lang="en-US" dirty="0"/>
              <a:t>Multi-College Systems or Districts</a:t>
            </a:r>
          </a:p>
          <a:p>
            <a:pPr lvl="1">
              <a:buFont typeface="Wingdings" panose="05000000000000000000" pitchFamily="2" charset="2"/>
              <a:buChar char="q"/>
            </a:pPr>
            <a:r>
              <a:rPr lang="en-US" dirty="0"/>
              <a:t>Sub-Standards IV.D.1-IV.D.7 (seven total)</a:t>
            </a:r>
          </a:p>
        </p:txBody>
      </p:sp>
      <p:sp>
        <p:nvSpPr>
          <p:cNvPr id="4" name="Rounded Rectangle 11">
            <a:extLst>
              <a:ext uri="{FF2B5EF4-FFF2-40B4-BE49-F238E27FC236}">
                <a16:creationId xmlns:a16="http://schemas.microsoft.com/office/drawing/2014/main" id="{B2A819C8-A489-4350-AAE0-8F300B09FD30}"/>
              </a:ext>
            </a:extLst>
          </p:cNvPr>
          <p:cNvSpPr/>
          <p:nvPr/>
        </p:nvSpPr>
        <p:spPr>
          <a:xfrm>
            <a:off x="439042" y="1825624"/>
            <a:ext cx="2691783" cy="4351337"/>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t>Standard IV</a:t>
            </a:r>
          </a:p>
        </p:txBody>
      </p:sp>
      <p:sp>
        <p:nvSpPr>
          <p:cNvPr id="5" name="Rounded Rectangle 29">
            <a:extLst>
              <a:ext uri="{FF2B5EF4-FFF2-40B4-BE49-F238E27FC236}">
                <a16:creationId xmlns:a16="http://schemas.microsoft.com/office/drawing/2014/main" id="{C6115656-F495-4450-A62D-9B21C94FD48F}"/>
              </a:ext>
            </a:extLst>
          </p:cNvPr>
          <p:cNvSpPr/>
          <p:nvPr/>
        </p:nvSpPr>
        <p:spPr>
          <a:xfrm>
            <a:off x="543967" y="2458725"/>
            <a:ext cx="2503984" cy="1093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t>Leadership &amp; Governance</a:t>
            </a:r>
            <a:endParaRPr lang="en-US" sz="2400" b="1" dirty="0"/>
          </a:p>
        </p:txBody>
      </p:sp>
      <p:sp>
        <p:nvSpPr>
          <p:cNvPr id="6" name="Rounded Rectangle 21">
            <a:extLst>
              <a:ext uri="{FF2B5EF4-FFF2-40B4-BE49-F238E27FC236}">
                <a16:creationId xmlns:a16="http://schemas.microsoft.com/office/drawing/2014/main" id="{E37F1BD2-FF48-4615-A96B-83694E675686}"/>
              </a:ext>
            </a:extLst>
          </p:cNvPr>
          <p:cNvSpPr/>
          <p:nvPr/>
        </p:nvSpPr>
        <p:spPr>
          <a:xfrm>
            <a:off x="574446" y="3383278"/>
            <a:ext cx="2441385" cy="58633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Decision-Making Roles &amp; Responsibilities</a:t>
            </a:r>
          </a:p>
        </p:txBody>
      </p:sp>
      <p:sp>
        <p:nvSpPr>
          <p:cNvPr id="7" name="Rounded Rectangle 22">
            <a:extLst>
              <a:ext uri="{FF2B5EF4-FFF2-40B4-BE49-F238E27FC236}">
                <a16:creationId xmlns:a16="http://schemas.microsoft.com/office/drawing/2014/main" id="{8A284372-31D3-4809-9A95-38EA466A041B}"/>
              </a:ext>
            </a:extLst>
          </p:cNvPr>
          <p:cNvSpPr/>
          <p:nvPr/>
        </p:nvSpPr>
        <p:spPr>
          <a:xfrm>
            <a:off x="574446" y="4578094"/>
            <a:ext cx="2441385" cy="58633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Governing Board</a:t>
            </a:r>
          </a:p>
        </p:txBody>
      </p:sp>
      <p:sp>
        <p:nvSpPr>
          <p:cNvPr id="8" name="Rounded Rectangle 23">
            <a:extLst>
              <a:ext uri="{FF2B5EF4-FFF2-40B4-BE49-F238E27FC236}">
                <a16:creationId xmlns:a16="http://schemas.microsoft.com/office/drawing/2014/main" id="{1687FF47-E08D-433F-A1B4-D5AAA25B9A3C}"/>
              </a:ext>
            </a:extLst>
          </p:cNvPr>
          <p:cNvSpPr/>
          <p:nvPr/>
        </p:nvSpPr>
        <p:spPr>
          <a:xfrm>
            <a:off x="574446" y="5175502"/>
            <a:ext cx="2441385" cy="58633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Multi-College Systems or Districts</a:t>
            </a:r>
          </a:p>
        </p:txBody>
      </p:sp>
      <p:sp>
        <p:nvSpPr>
          <p:cNvPr id="9" name="Rounded Rectangle 24">
            <a:extLst>
              <a:ext uri="{FF2B5EF4-FFF2-40B4-BE49-F238E27FC236}">
                <a16:creationId xmlns:a16="http://schemas.microsoft.com/office/drawing/2014/main" id="{B1F53184-E69F-4823-8F27-59718FB36A5A}"/>
              </a:ext>
            </a:extLst>
          </p:cNvPr>
          <p:cNvSpPr/>
          <p:nvPr/>
        </p:nvSpPr>
        <p:spPr>
          <a:xfrm>
            <a:off x="574446" y="3980686"/>
            <a:ext cx="2441385" cy="58633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Chief Executive Officer</a:t>
            </a:r>
          </a:p>
        </p:txBody>
      </p:sp>
    </p:spTree>
    <p:extLst>
      <p:ext uri="{BB962C8B-B14F-4D97-AF65-F5344CB8AC3E}">
        <p14:creationId xmlns:p14="http://schemas.microsoft.com/office/powerpoint/2010/main" val="1035327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C8C6FFAB0130479CC34A26D1FEA144" ma:contentTypeVersion="14" ma:contentTypeDescription="Create a new document." ma:contentTypeScope="" ma:versionID="ff67b30cb54dc8cf09e7872661f15418">
  <xsd:schema xmlns:xsd="http://www.w3.org/2001/XMLSchema" xmlns:xs="http://www.w3.org/2001/XMLSchema" xmlns:p="http://schemas.microsoft.com/office/2006/metadata/properties" xmlns:ns3="c8b2d7e2-3ace-4dea-964f-b2d7369d83c3" xmlns:ns4="3937772c-f5cf-4240-8535-afbad1742fa9" targetNamespace="http://schemas.microsoft.com/office/2006/metadata/properties" ma:root="true" ma:fieldsID="f4532c1ddef9689830b9f67d9639c2cb" ns3:_="" ns4:_="">
    <xsd:import namespace="c8b2d7e2-3ace-4dea-964f-b2d7369d83c3"/>
    <xsd:import namespace="3937772c-f5cf-4240-8535-afbad1742f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2d7e2-3ace-4dea-964f-b2d7369d83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37772c-f5cf-4240-8535-afbad1742f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371137-1C2B-4F1C-A41E-17B4783D9436}">
  <ds:schemaRefs>
    <ds:schemaRef ds:uri="http://schemas.microsoft.com/sharepoint/v3/contenttype/forms"/>
  </ds:schemaRefs>
</ds:datastoreItem>
</file>

<file path=customXml/itemProps2.xml><?xml version="1.0" encoding="utf-8"?>
<ds:datastoreItem xmlns:ds="http://schemas.openxmlformats.org/officeDocument/2006/customXml" ds:itemID="{57D6B238-3980-4662-9C1D-78BDD22C474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937772c-f5cf-4240-8535-afbad1742fa9"/>
    <ds:schemaRef ds:uri="c8b2d7e2-3ace-4dea-964f-b2d7369d83c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A0FD11C-8730-44C0-8423-6F74357BE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2d7e2-3ace-4dea-964f-b2d7369d83c3"/>
    <ds:schemaRef ds:uri="3937772c-f5cf-4240-8535-afbad1742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3225</TotalTime>
  <Words>1227</Words>
  <Application>Microsoft Office PowerPoint</Application>
  <PresentationFormat>Widescreen</PresentationFormat>
  <Paragraphs>184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Board Study Session November 1, 2022</vt:lpstr>
      <vt:lpstr>Framework for Ongoing Improvement</vt:lpstr>
      <vt:lpstr>ACCJC’s Accreditation Cycle &amp; Reports</vt:lpstr>
      <vt:lpstr>PowerPoint Presentation</vt:lpstr>
      <vt:lpstr>Quick Review: Accreditation 101</vt:lpstr>
      <vt:lpstr>Intended Outcome for the Self-Evaluation</vt:lpstr>
      <vt:lpstr>Based on Four Interconnected Standards</vt:lpstr>
      <vt:lpstr>Key Concepts Woven Throughout Standards</vt:lpstr>
      <vt:lpstr>Standard IV – Leadership &amp; Governance </vt:lpstr>
      <vt:lpstr>Standard IV.C.1</vt:lpstr>
      <vt:lpstr>Governing Board: Eligibility Requirement #7</vt:lpstr>
      <vt:lpstr>Standard IV.C.1 – Evidence List</vt:lpstr>
      <vt:lpstr>Timeline &amp; Process for Comprehensive Review</vt:lpstr>
      <vt:lpstr>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Study Session November 1, 2022</dc:title>
  <dc:creator>Patrick Bettencourt</dc:creator>
  <cp:lastModifiedBy>Brian Sanders</cp:lastModifiedBy>
  <cp:revision>19</cp:revision>
  <dcterms:created xsi:type="dcterms:W3CDTF">2022-10-17T14:16:50Z</dcterms:created>
  <dcterms:modified xsi:type="dcterms:W3CDTF">2022-10-28T23:07:05Z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0x01010066C8C6FFAB0130479CC34A26D1FEA144</vt:lpwstr>
  </property>
</Properties>
</file>